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4"/>
  </p:sldMasterIdLst>
  <p:notesMasterIdLst>
    <p:notesMasterId r:id="rId97"/>
  </p:notesMasterIdLst>
  <p:handoutMasterIdLst>
    <p:handoutMasterId r:id="rId98"/>
  </p:handoutMasterIdLst>
  <p:sldIdLst>
    <p:sldId id="467" r:id="rId5"/>
    <p:sldId id="313" r:id="rId6"/>
    <p:sldId id="315" r:id="rId7"/>
    <p:sldId id="468" r:id="rId8"/>
    <p:sldId id="469" r:id="rId9"/>
    <p:sldId id="470" r:id="rId10"/>
    <p:sldId id="316" r:id="rId11"/>
    <p:sldId id="380" r:id="rId12"/>
    <p:sldId id="381" r:id="rId13"/>
    <p:sldId id="317" r:id="rId14"/>
    <p:sldId id="318" r:id="rId15"/>
    <p:sldId id="319" r:id="rId16"/>
    <p:sldId id="320" r:id="rId17"/>
    <p:sldId id="321" r:id="rId18"/>
    <p:sldId id="322" r:id="rId19"/>
    <p:sldId id="458" r:id="rId20"/>
    <p:sldId id="382" r:id="rId21"/>
    <p:sldId id="324" r:id="rId22"/>
    <p:sldId id="383" r:id="rId23"/>
    <p:sldId id="384" r:id="rId24"/>
    <p:sldId id="325" r:id="rId25"/>
    <p:sldId id="326" r:id="rId26"/>
    <p:sldId id="327" r:id="rId27"/>
    <p:sldId id="385" r:id="rId28"/>
    <p:sldId id="329" r:id="rId29"/>
    <p:sldId id="386" r:id="rId30"/>
    <p:sldId id="387" r:id="rId31"/>
    <p:sldId id="388" r:id="rId32"/>
    <p:sldId id="389" r:id="rId33"/>
    <p:sldId id="390" r:id="rId34"/>
    <p:sldId id="391" r:id="rId35"/>
    <p:sldId id="442" r:id="rId36"/>
    <p:sldId id="392" r:id="rId37"/>
    <p:sldId id="330" r:id="rId38"/>
    <p:sldId id="393" r:id="rId39"/>
    <p:sldId id="331" r:id="rId40"/>
    <p:sldId id="394" r:id="rId41"/>
    <p:sldId id="395" r:id="rId42"/>
    <p:sldId id="396" r:id="rId43"/>
    <p:sldId id="397" r:id="rId44"/>
    <p:sldId id="398" r:id="rId45"/>
    <p:sldId id="332" r:id="rId46"/>
    <p:sldId id="399" r:id="rId47"/>
    <p:sldId id="400" r:id="rId48"/>
    <p:sldId id="333" r:id="rId49"/>
    <p:sldId id="334" r:id="rId50"/>
    <p:sldId id="471" r:id="rId51"/>
    <p:sldId id="473" r:id="rId52"/>
    <p:sldId id="401" r:id="rId53"/>
    <p:sldId id="474" r:id="rId54"/>
    <p:sldId id="402" r:id="rId55"/>
    <p:sldId id="475" r:id="rId56"/>
    <p:sldId id="403" r:id="rId57"/>
    <p:sldId id="443" r:id="rId58"/>
    <p:sldId id="445" r:id="rId59"/>
    <p:sldId id="431" r:id="rId60"/>
    <p:sldId id="432" r:id="rId61"/>
    <p:sldId id="433" r:id="rId62"/>
    <p:sldId id="434" r:id="rId63"/>
    <p:sldId id="411" r:id="rId64"/>
    <p:sldId id="412" r:id="rId65"/>
    <p:sldId id="413" r:id="rId66"/>
    <p:sldId id="414" r:id="rId67"/>
    <p:sldId id="446" r:id="rId68"/>
    <p:sldId id="483" r:id="rId69"/>
    <p:sldId id="435" r:id="rId70"/>
    <p:sldId id="449" r:id="rId71"/>
    <p:sldId id="450" r:id="rId72"/>
    <p:sldId id="452" r:id="rId73"/>
    <p:sldId id="451" r:id="rId74"/>
    <p:sldId id="416" r:id="rId75"/>
    <p:sldId id="477" r:id="rId76"/>
    <p:sldId id="478" r:id="rId77"/>
    <p:sldId id="484" r:id="rId78"/>
    <p:sldId id="480" r:id="rId79"/>
    <p:sldId id="417" r:id="rId80"/>
    <p:sldId id="418" r:id="rId81"/>
    <p:sldId id="436" r:id="rId82"/>
    <p:sldId id="420" r:id="rId83"/>
    <p:sldId id="421" r:id="rId84"/>
    <p:sldId id="422" r:id="rId85"/>
    <p:sldId id="423" r:id="rId86"/>
    <p:sldId id="424" r:id="rId87"/>
    <p:sldId id="425" r:id="rId88"/>
    <p:sldId id="426" r:id="rId89"/>
    <p:sldId id="447" r:id="rId90"/>
    <p:sldId id="427" r:id="rId91"/>
    <p:sldId id="437" r:id="rId92"/>
    <p:sldId id="438" r:id="rId93"/>
    <p:sldId id="439" r:id="rId94"/>
    <p:sldId id="485" r:id="rId95"/>
    <p:sldId id="486" r:id="rId9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19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33CCFF"/>
    <a:srgbClr val="002C78"/>
    <a:srgbClr val="21438F"/>
    <a:srgbClr val="275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59" autoAdjust="0"/>
    <p:restoredTop sz="86964" autoAdjust="0"/>
  </p:normalViewPr>
  <p:slideViewPr>
    <p:cSldViewPr>
      <p:cViewPr varScale="1">
        <p:scale>
          <a:sx n="85" d="100"/>
          <a:sy n="85" d="100"/>
        </p:scale>
        <p:origin x="1616" y="176"/>
      </p:cViewPr>
      <p:guideLst>
        <p:guide orient="horz" pos="4269"/>
        <p:guide pos="340"/>
        <p:guide pos="1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78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theme" Target="theme/theme1.xml"/><Relationship Id="rId102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slide" Target="slides/slide74.xml"/><Relationship Id="rId79" Type="http://schemas.openxmlformats.org/officeDocument/2006/relationships/slide" Target="slides/slide75.xml"/><Relationship Id="rId90" Type="http://schemas.openxmlformats.org/officeDocument/2006/relationships/slide" Target="slides/slide86.xml"/><Relationship Id="rId91" Type="http://schemas.openxmlformats.org/officeDocument/2006/relationships/slide" Target="slides/slide87.xml"/><Relationship Id="rId92" Type="http://schemas.openxmlformats.org/officeDocument/2006/relationships/slide" Target="slides/slide88.xml"/><Relationship Id="rId93" Type="http://schemas.openxmlformats.org/officeDocument/2006/relationships/slide" Target="slides/slide89.xml"/><Relationship Id="rId94" Type="http://schemas.openxmlformats.org/officeDocument/2006/relationships/slide" Target="slides/slide90.xml"/><Relationship Id="rId95" Type="http://schemas.openxmlformats.org/officeDocument/2006/relationships/slide" Target="slides/slide91.xml"/><Relationship Id="rId96" Type="http://schemas.openxmlformats.org/officeDocument/2006/relationships/slide" Target="slides/slide92.xml"/><Relationship Id="rId97" Type="http://schemas.openxmlformats.org/officeDocument/2006/relationships/notesMaster" Target="notesMasters/notesMaster1.xml"/><Relationship Id="rId98" Type="http://schemas.openxmlformats.org/officeDocument/2006/relationships/handoutMaster" Target="handoutMasters/handoutMaster1.xml"/><Relationship Id="rId99" Type="http://schemas.openxmlformats.org/officeDocument/2006/relationships/presProps" Target="presProp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100" Type="http://schemas.openxmlformats.org/officeDocument/2006/relationships/viewProps" Target="viewProps.xml"/><Relationship Id="rId80" Type="http://schemas.openxmlformats.org/officeDocument/2006/relationships/slide" Target="slides/slide76.xml"/><Relationship Id="rId81" Type="http://schemas.openxmlformats.org/officeDocument/2006/relationships/slide" Target="slides/slide77.xml"/><Relationship Id="rId82" Type="http://schemas.openxmlformats.org/officeDocument/2006/relationships/slide" Target="slides/slide78.xml"/><Relationship Id="rId83" Type="http://schemas.openxmlformats.org/officeDocument/2006/relationships/slide" Target="slides/slide79.xml"/><Relationship Id="rId84" Type="http://schemas.openxmlformats.org/officeDocument/2006/relationships/slide" Target="slides/slide80.xml"/><Relationship Id="rId85" Type="http://schemas.openxmlformats.org/officeDocument/2006/relationships/slide" Target="slides/slide81.xml"/><Relationship Id="rId86" Type="http://schemas.openxmlformats.org/officeDocument/2006/relationships/slide" Target="slides/slide82.xml"/><Relationship Id="rId87" Type="http://schemas.openxmlformats.org/officeDocument/2006/relationships/slide" Target="slides/slide83.xml"/><Relationship Id="rId88" Type="http://schemas.openxmlformats.org/officeDocument/2006/relationships/slide" Target="slides/slide84.xml"/><Relationship Id="rId89" Type="http://schemas.openxmlformats.org/officeDocument/2006/relationships/slide" Target="slides/slide8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B25902-0FFF-4A41-933A-EEBC09D0F0E2}" type="doc">
      <dgm:prSet loTypeId="urn:microsoft.com/office/officeart/2005/8/layout/list1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ru-RU"/>
        </a:p>
      </dgm:t>
    </dgm:pt>
    <dgm:pt modelId="{08A57C14-373F-478D-8C22-C3C6E27CF853}">
      <dgm:prSet phldrT="[Text]"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ru-RU" sz="1800" noProof="0" dirty="0" smtClean="0">
              <a:latin typeface="Calibri" charset="0"/>
              <a:ea typeface="Calibri" charset="0"/>
              <a:cs typeface="Calibri" charset="0"/>
            </a:rPr>
            <a:t>Объявление переменных и присваивание значений</a:t>
          </a:r>
          <a:endParaRPr lang="ru-RU" sz="1800" noProof="0" dirty="0">
            <a:latin typeface="Calibri" charset="0"/>
            <a:ea typeface="Calibri" charset="0"/>
            <a:cs typeface="Calibri" charset="0"/>
          </a:endParaRPr>
        </a:p>
      </dgm:t>
    </dgm:pt>
    <dgm:pt modelId="{560A1F30-EBB6-4004-B13C-8420AAF9E3F0}" type="parTrans" cxnId="{15098E37-14DF-40BB-96F5-E744463DE96A}">
      <dgm:prSet/>
      <dgm:spPr/>
      <dgm:t>
        <a:bodyPr/>
        <a:lstStyle/>
        <a:p>
          <a:endParaRPr lang="ru-RU"/>
        </a:p>
      </dgm:t>
    </dgm:pt>
    <dgm:pt modelId="{4D620F69-B52E-409F-B52F-0A03EA955549}" type="sibTrans" cxnId="{15098E37-14DF-40BB-96F5-E744463DE96A}">
      <dgm:prSet/>
      <dgm:spPr/>
      <dgm:t>
        <a:bodyPr/>
        <a:lstStyle/>
        <a:p>
          <a:endParaRPr lang="ru-RU"/>
        </a:p>
      </dgm:t>
    </dgm:pt>
    <dgm:pt modelId="{DB4DC096-1213-4F95-800F-03F2D574E05B}">
      <dgm:prSet phldrT="[Text]"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ru-RU" sz="1800" noProof="0" dirty="0" smtClean="0">
              <a:latin typeface="Calibri" charset="0"/>
              <a:ea typeface="Calibri" charset="0"/>
              <a:cs typeface="Calibri" charset="0"/>
            </a:rPr>
            <a:t>Использование выражений и операций в языке С#</a:t>
          </a:r>
          <a:endParaRPr lang="ru-RU" sz="1800" noProof="0" dirty="0">
            <a:latin typeface="Calibri" charset="0"/>
            <a:ea typeface="Calibri" charset="0"/>
            <a:cs typeface="Calibri" charset="0"/>
          </a:endParaRPr>
        </a:p>
      </dgm:t>
    </dgm:pt>
    <dgm:pt modelId="{49DF1457-AD32-4C95-A04D-C957D252E418}" type="parTrans" cxnId="{A5711170-0C38-4AB4-9970-279F5A966011}">
      <dgm:prSet/>
      <dgm:spPr/>
      <dgm:t>
        <a:bodyPr/>
        <a:lstStyle/>
        <a:p>
          <a:endParaRPr lang="ru-RU"/>
        </a:p>
      </dgm:t>
    </dgm:pt>
    <dgm:pt modelId="{EEBE0BEE-E2DD-42AD-9B11-B2E6F14C5CE8}" type="sibTrans" cxnId="{A5711170-0C38-4AB4-9970-279F5A966011}">
      <dgm:prSet/>
      <dgm:spPr/>
      <dgm:t>
        <a:bodyPr/>
        <a:lstStyle/>
        <a:p>
          <a:endParaRPr lang="ru-RU"/>
        </a:p>
      </dgm:t>
    </dgm:pt>
    <dgm:pt modelId="{F63F3BEB-7A8D-4F9F-8C4D-BC547296CED5}">
      <dgm:prSet phldrT="[Text]"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ru-RU" sz="1800" noProof="0" dirty="0" smtClean="0">
              <a:latin typeface="Calibri" charset="0"/>
              <a:ea typeface="Calibri" charset="0"/>
              <a:cs typeface="Calibri" charset="0"/>
            </a:rPr>
            <a:t>Использование операторов выбора</a:t>
          </a:r>
          <a:endParaRPr lang="ru-RU" sz="1800" noProof="0" dirty="0">
            <a:latin typeface="Calibri" charset="0"/>
            <a:ea typeface="Calibri" charset="0"/>
            <a:cs typeface="Calibri" charset="0"/>
          </a:endParaRPr>
        </a:p>
      </dgm:t>
    </dgm:pt>
    <dgm:pt modelId="{6EF47886-D9DC-4096-8755-950252FBA597}" type="parTrans" cxnId="{E0304998-A7A6-4020-94B7-33DC6C519DD4}">
      <dgm:prSet/>
      <dgm:spPr/>
      <dgm:t>
        <a:bodyPr/>
        <a:lstStyle/>
        <a:p>
          <a:endParaRPr lang="ru-RU"/>
        </a:p>
      </dgm:t>
    </dgm:pt>
    <dgm:pt modelId="{BE4B7A6D-F62D-4417-875E-4C5234164E18}" type="sibTrans" cxnId="{E0304998-A7A6-4020-94B7-33DC6C519DD4}">
      <dgm:prSet/>
      <dgm:spPr/>
      <dgm:t>
        <a:bodyPr/>
        <a:lstStyle/>
        <a:p>
          <a:endParaRPr lang="ru-RU"/>
        </a:p>
      </dgm:t>
    </dgm:pt>
    <dgm:pt modelId="{08DA021C-5C94-49E1-A5C5-7E211C7AA41A}">
      <dgm:prSet phldrT="[Text]"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ru-RU" sz="1800" noProof="0" dirty="0" smtClean="0">
              <a:latin typeface="Calibri" charset="0"/>
              <a:ea typeface="Calibri" charset="0"/>
              <a:cs typeface="Calibri" charset="0"/>
            </a:rPr>
            <a:t>Использование операторов цикла</a:t>
          </a:r>
          <a:endParaRPr lang="ru-RU" sz="1800" noProof="0" dirty="0">
            <a:latin typeface="Calibri" charset="0"/>
            <a:ea typeface="Calibri" charset="0"/>
            <a:cs typeface="Calibri" charset="0"/>
          </a:endParaRPr>
        </a:p>
      </dgm:t>
    </dgm:pt>
    <dgm:pt modelId="{92170D0E-AFD5-4A61-A447-63C19D8C8263}" type="parTrans" cxnId="{DAB26B56-DD2C-44C9-8CA4-A55020A3FACD}">
      <dgm:prSet/>
      <dgm:spPr/>
      <dgm:t>
        <a:bodyPr/>
        <a:lstStyle/>
        <a:p>
          <a:endParaRPr lang="ru-RU"/>
        </a:p>
      </dgm:t>
    </dgm:pt>
    <dgm:pt modelId="{9F65A53B-0A84-42B9-A03C-8EBBA8B7E2D4}" type="sibTrans" cxnId="{DAB26B56-DD2C-44C9-8CA4-A55020A3FACD}">
      <dgm:prSet/>
      <dgm:spPr/>
      <dgm:t>
        <a:bodyPr/>
        <a:lstStyle/>
        <a:p>
          <a:endParaRPr lang="ru-RU"/>
        </a:p>
      </dgm:t>
    </dgm:pt>
    <dgm:pt modelId="{D80E2D40-2836-4FBE-AD17-EA369C5B16B5}">
      <dgm:prSet phldrT="[Text]"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ru-RU" sz="1800" noProof="0" dirty="0" smtClean="0">
              <a:latin typeface="Calibri" charset="0"/>
              <a:ea typeface="Calibri" charset="0"/>
              <a:cs typeface="Calibri" charset="0"/>
            </a:rPr>
            <a:t>Создание и использование массивов</a:t>
          </a:r>
          <a:endParaRPr lang="ru-RU" sz="1800" noProof="0" dirty="0">
            <a:latin typeface="Calibri" charset="0"/>
            <a:ea typeface="Calibri" charset="0"/>
            <a:cs typeface="Calibri" charset="0"/>
          </a:endParaRPr>
        </a:p>
      </dgm:t>
    </dgm:pt>
    <dgm:pt modelId="{46A31C36-61A7-42B0-B8C2-109BC0E46D27}" type="parTrans" cxnId="{AB245632-7188-4D7D-91F3-F488D00AE46D}">
      <dgm:prSet/>
      <dgm:spPr/>
      <dgm:t>
        <a:bodyPr/>
        <a:lstStyle/>
        <a:p>
          <a:endParaRPr lang="ru-RU"/>
        </a:p>
      </dgm:t>
    </dgm:pt>
    <dgm:pt modelId="{DD5EA981-82FC-48CA-8B74-5B1A0E3135B7}" type="sibTrans" cxnId="{AB245632-7188-4D7D-91F3-F488D00AE46D}">
      <dgm:prSet/>
      <dgm:spPr/>
      <dgm:t>
        <a:bodyPr/>
        <a:lstStyle/>
        <a:p>
          <a:endParaRPr lang="ru-RU"/>
        </a:p>
      </dgm:t>
    </dgm:pt>
    <dgm:pt modelId="{257FE9F4-88A2-4268-9808-F0C4F0A2B125}">
      <dgm:prSet phldrT="[Text]"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1800" dirty="0" smtClean="0">
              <a:latin typeface="Calibri" charset="0"/>
              <a:ea typeface="Calibri" charset="0"/>
              <a:cs typeface="Calibri" charset="0"/>
            </a:rPr>
            <a:t>Строки, символы и работа с текстом</a:t>
          </a:r>
          <a:endParaRPr lang="ru-RU" sz="1800" noProof="0" dirty="0">
            <a:latin typeface="Calibri" charset="0"/>
            <a:ea typeface="Calibri" charset="0"/>
            <a:cs typeface="Calibri" charset="0"/>
          </a:endParaRPr>
        </a:p>
      </dgm:t>
    </dgm:pt>
    <dgm:pt modelId="{F07217F7-E0FF-4AA5-90CA-98CB923F1969}" type="parTrans" cxnId="{FAFA116B-2E49-4E18-AF0B-5C0F2C1FC8C2}">
      <dgm:prSet/>
      <dgm:spPr/>
      <dgm:t>
        <a:bodyPr/>
        <a:lstStyle/>
        <a:p>
          <a:endParaRPr lang="ru-RU"/>
        </a:p>
      </dgm:t>
    </dgm:pt>
    <dgm:pt modelId="{83548E94-18BB-4A6F-A7E5-6C85077E90F6}" type="sibTrans" cxnId="{FAFA116B-2E49-4E18-AF0B-5C0F2C1FC8C2}">
      <dgm:prSet/>
      <dgm:spPr/>
      <dgm:t>
        <a:bodyPr/>
        <a:lstStyle/>
        <a:p>
          <a:endParaRPr lang="ru-RU"/>
        </a:p>
      </dgm:t>
    </dgm:pt>
    <dgm:pt modelId="{DCF0545C-F7EE-4758-9EE9-A2ED7EEEDDD3}" type="pres">
      <dgm:prSet presAssocID="{B6B25902-0FFF-4A41-933A-EEBC09D0F0E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E94F70CE-7FBE-48AD-BB21-FF63A93037F4}" type="pres">
      <dgm:prSet presAssocID="{08A57C14-373F-478D-8C22-C3C6E27CF853}" presName="parentLin" presStyleCnt="0"/>
      <dgm:spPr/>
      <dgm:t>
        <a:bodyPr/>
        <a:lstStyle/>
        <a:p>
          <a:endParaRPr lang="ru-RU"/>
        </a:p>
      </dgm:t>
    </dgm:pt>
    <dgm:pt modelId="{952C7F78-26EE-46FF-99A3-F85F51B206DB}" type="pres">
      <dgm:prSet presAssocID="{08A57C14-373F-478D-8C22-C3C6E27CF853}" presName="parentLeftMargin" presStyleLbl="node1" presStyleIdx="0" presStyleCnt="6"/>
      <dgm:spPr/>
      <dgm:t>
        <a:bodyPr/>
        <a:lstStyle/>
        <a:p>
          <a:endParaRPr lang="ru-RU"/>
        </a:p>
      </dgm:t>
    </dgm:pt>
    <dgm:pt modelId="{F78ECAB9-E6B1-44D1-8F87-465FF8050D3F}" type="pres">
      <dgm:prSet presAssocID="{08A57C14-373F-478D-8C22-C3C6E27CF853}" presName="parentText" presStyleLbl="node1" presStyleIdx="0" presStyleCnt="6" custScaleX="122857" custScaleY="8457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16AF1E8-8611-4D95-A84F-2C94740C27B4}" type="pres">
      <dgm:prSet presAssocID="{08A57C14-373F-478D-8C22-C3C6E27CF853}" presName="negativeSpace" presStyleCnt="0"/>
      <dgm:spPr/>
      <dgm:t>
        <a:bodyPr/>
        <a:lstStyle/>
        <a:p>
          <a:endParaRPr lang="ru-RU"/>
        </a:p>
      </dgm:t>
    </dgm:pt>
    <dgm:pt modelId="{2A39FDDB-C821-4250-A913-A73B9328A820}" type="pres">
      <dgm:prSet presAssocID="{08A57C14-373F-478D-8C22-C3C6E27CF853}" presName="childText" presStyleLbl="conFgAcc1" presStyleIdx="0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0B040D9-C5BD-48F7-9346-E2069A4C2AE5}" type="pres">
      <dgm:prSet presAssocID="{4D620F69-B52E-409F-B52F-0A03EA955549}" presName="spaceBetweenRectangles" presStyleCnt="0"/>
      <dgm:spPr/>
      <dgm:t>
        <a:bodyPr/>
        <a:lstStyle/>
        <a:p>
          <a:endParaRPr lang="ru-RU"/>
        </a:p>
      </dgm:t>
    </dgm:pt>
    <dgm:pt modelId="{F0F19714-7D16-44BF-A795-A87D757971E5}" type="pres">
      <dgm:prSet presAssocID="{DB4DC096-1213-4F95-800F-03F2D574E05B}" presName="parentLin" presStyleCnt="0"/>
      <dgm:spPr/>
      <dgm:t>
        <a:bodyPr/>
        <a:lstStyle/>
        <a:p>
          <a:endParaRPr lang="ru-RU"/>
        </a:p>
      </dgm:t>
    </dgm:pt>
    <dgm:pt modelId="{0C014B2B-2E6E-481F-9329-B066F05D109B}" type="pres">
      <dgm:prSet presAssocID="{DB4DC096-1213-4F95-800F-03F2D574E05B}" presName="parentLeftMargin" presStyleLbl="node1" presStyleIdx="0" presStyleCnt="6"/>
      <dgm:spPr/>
      <dgm:t>
        <a:bodyPr/>
        <a:lstStyle/>
        <a:p>
          <a:endParaRPr lang="ru-RU"/>
        </a:p>
      </dgm:t>
    </dgm:pt>
    <dgm:pt modelId="{6B02AF82-EA65-405E-B295-36F710F4DCB7}" type="pres">
      <dgm:prSet presAssocID="{DB4DC096-1213-4F95-800F-03F2D574E05B}" presName="parentText" presStyleLbl="node1" presStyleIdx="1" presStyleCnt="6" custScaleX="122857" custScaleY="8457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4DFFF4D-2010-4085-8808-C2D3B1CBC905}" type="pres">
      <dgm:prSet presAssocID="{DB4DC096-1213-4F95-800F-03F2D574E05B}" presName="negativeSpace" presStyleCnt="0"/>
      <dgm:spPr/>
      <dgm:t>
        <a:bodyPr/>
        <a:lstStyle/>
        <a:p>
          <a:endParaRPr lang="ru-RU"/>
        </a:p>
      </dgm:t>
    </dgm:pt>
    <dgm:pt modelId="{CF83CDD2-9FC0-4D1E-9409-8B07D5A9A5BC}" type="pres">
      <dgm:prSet presAssocID="{DB4DC096-1213-4F95-800F-03F2D574E05B}" presName="childText" presStyleLbl="conFgAcc1" presStyleIdx="1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E11E330-B220-4EC3-91BE-56D077AAB66A}" type="pres">
      <dgm:prSet presAssocID="{EEBE0BEE-E2DD-42AD-9B11-B2E6F14C5CE8}" presName="spaceBetweenRectangles" presStyleCnt="0"/>
      <dgm:spPr/>
      <dgm:t>
        <a:bodyPr/>
        <a:lstStyle/>
        <a:p>
          <a:endParaRPr lang="ru-RU"/>
        </a:p>
      </dgm:t>
    </dgm:pt>
    <dgm:pt modelId="{3707FC79-3EB9-4F7C-9A18-10DCDB4ECC4D}" type="pres">
      <dgm:prSet presAssocID="{F63F3BEB-7A8D-4F9F-8C4D-BC547296CED5}" presName="parentLin" presStyleCnt="0"/>
      <dgm:spPr/>
      <dgm:t>
        <a:bodyPr/>
        <a:lstStyle/>
        <a:p>
          <a:endParaRPr lang="ru-RU"/>
        </a:p>
      </dgm:t>
    </dgm:pt>
    <dgm:pt modelId="{7AC08288-C274-49D5-8E9C-605197504EF8}" type="pres">
      <dgm:prSet presAssocID="{F63F3BEB-7A8D-4F9F-8C4D-BC547296CED5}" presName="parentLeftMargin" presStyleLbl="node1" presStyleIdx="1" presStyleCnt="6"/>
      <dgm:spPr/>
      <dgm:t>
        <a:bodyPr/>
        <a:lstStyle/>
        <a:p>
          <a:endParaRPr lang="ru-RU"/>
        </a:p>
      </dgm:t>
    </dgm:pt>
    <dgm:pt modelId="{562D19F9-93C8-45A1-B113-35883F2E1360}" type="pres">
      <dgm:prSet presAssocID="{F63F3BEB-7A8D-4F9F-8C4D-BC547296CED5}" presName="parentText" presStyleLbl="node1" presStyleIdx="2" presStyleCnt="6" custScaleX="122857" custScaleY="8457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853E802-FBDD-45A5-9EC7-50A189BE3864}" type="pres">
      <dgm:prSet presAssocID="{F63F3BEB-7A8D-4F9F-8C4D-BC547296CED5}" presName="negativeSpace" presStyleCnt="0"/>
      <dgm:spPr/>
      <dgm:t>
        <a:bodyPr/>
        <a:lstStyle/>
        <a:p>
          <a:endParaRPr lang="ru-RU"/>
        </a:p>
      </dgm:t>
    </dgm:pt>
    <dgm:pt modelId="{868AA95A-A8CC-49A4-8C1B-B26631FC4C06}" type="pres">
      <dgm:prSet presAssocID="{F63F3BEB-7A8D-4F9F-8C4D-BC547296CED5}" presName="childText" presStyleLbl="conFgAcc1" presStyleIdx="2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2CAF442-D9BF-4BCF-A3CF-74389BA06817}" type="pres">
      <dgm:prSet presAssocID="{BE4B7A6D-F62D-4417-875E-4C5234164E18}" presName="spaceBetweenRectangles" presStyleCnt="0"/>
      <dgm:spPr/>
      <dgm:t>
        <a:bodyPr/>
        <a:lstStyle/>
        <a:p>
          <a:endParaRPr lang="ru-RU"/>
        </a:p>
      </dgm:t>
    </dgm:pt>
    <dgm:pt modelId="{99A57023-7D6A-472A-B1A0-C16DF2417D6B}" type="pres">
      <dgm:prSet presAssocID="{08DA021C-5C94-49E1-A5C5-7E211C7AA41A}" presName="parentLin" presStyleCnt="0"/>
      <dgm:spPr/>
      <dgm:t>
        <a:bodyPr/>
        <a:lstStyle/>
        <a:p>
          <a:endParaRPr lang="ru-RU"/>
        </a:p>
      </dgm:t>
    </dgm:pt>
    <dgm:pt modelId="{0F87C3DE-59EE-4A2A-AB7A-8DBE82AA4FA1}" type="pres">
      <dgm:prSet presAssocID="{08DA021C-5C94-49E1-A5C5-7E211C7AA41A}" presName="parentLeftMargin" presStyleLbl="node1" presStyleIdx="2" presStyleCnt="6"/>
      <dgm:spPr/>
      <dgm:t>
        <a:bodyPr/>
        <a:lstStyle/>
        <a:p>
          <a:endParaRPr lang="ru-RU"/>
        </a:p>
      </dgm:t>
    </dgm:pt>
    <dgm:pt modelId="{7D827481-005F-47C7-BFC6-C52DF905EA2A}" type="pres">
      <dgm:prSet presAssocID="{08DA021C-5C94-49E1-A5C5-7E211C7AA41A}" presName="parentText" presStyleLbl="node1" presStyleIdx="3" presStyleCnt="6" custScaleX="122857" custScaleY="8457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599B0DE-80EF-4AEA-8DA8-80071B7C9AF3}" type="pres">
      <dgm:prSet presAssocID="{08DA021C-5C94-49E1-A5C5-7E211C7AA41A}" presName="negativeSpace" presStyleCnt="0"/>
      <dgm:spPr/>
      <dgm:t>
        <a:bodyPr/>
        <a:lstStyle/>
        <a:p>
          <a:endParaRPr lang="ru-RU"/>
        </a:p>
      </dgm:t>
    </dgm:pt>
    <dgm:pt modelId="{BE999F72-33E2-42D5-BF45-0AB1499F7093}" type="pres">
      <dgm:prSet presAssocID="{08DA021C-5C94-49E1-A5C5-7E211C7AA41A}" presName="childText" presStyleLbl="conFgAcc1" presStyleIdx="3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08AE675-7431-410C-BBFF-ECA16E232C6F}" type="pres">
      <dgm:prSet presAssocID="{9F65A53B-0A84-42B9-A03C-8EBBA8B7E2D4}" presName="spaceBetweenRectangles" presStyleCnt="0"/>
      <dgm:spPr/>
      <dgm:t>
        <a:bodyPr/>
        <a:lstStyle/>
        <a:p>
          <a:endParaRPr lang="ru-RU"/>
        </a:p>
      </dgm:t>
    </dgm:pt>
    <dgm:pt modelId="{DCEFAD2B-7AB7-4132-BF75-4DA21D97629F}" type="pres">
      <dgm:prSet presAssocID="{D80E2D40-2836-4FBE-AD17-EA369C5B16B5}" presName="parentLin" presStyleCnt="0"/>
      <dgm:spPr/>
      <dgm:t>
        <a:bodyPr/>
        <a:lstStyle/>
        <a:p>
          <a:endParaRPr lang="ru-RU"/>
        </a:p>
      </dgm:t>
    </dgm:pt>
    <dgm:pt modelId="{14E22A8E-708C-4519-BF39-793F1768C338}" type="pres">
      <dgm:prSet presAssocID="{D80E2D40-2836-4FBE-AD17-EA369C5B16B5}" presName="parentLeftMargin" presStyleLbl="node1" presStyleIdx="3" presStyleCnt="6"/>
      <dgm:spPr/>
      <dgm:t>
        <a:bodyPr/>
        <a:lstStyle/>
        <a:p>
          <a:endParaRPr lang="ru-RU"/>
        </a:p>
      </dgm:t>
    </dgm:pt>
    <dgm:pt modelId="{DADF6CB6-2BD7-4214-9485-142EA5E8FF56}" type="pres">
      <dgm:prSet presAssocID="{D80E2D40-2836-4FBE-AD17-EA369C5B16B5}" presName="parentText" presStyleLbl="node1" presStyleIdx="4" presStyleCnt="6" custScaleX="122857" custScaleY="8457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1F09ED1-F68C-48F2-87BD-17F78FD59701}" type="pres">
      <dgm:prSet presAssocID="{D80E2D40-2836-4FBE-AD17-EA369C5B16B5}" presName="negativeSpace" presStyleCnt="0"/>
      <dgm:spPr/>
      <dgm:t>
        <a:bodyPr/>
        <a:lstStyle/>
        <a:p>
          <a:endParaRPr lang="ru-RU"/>
        </a:p>
      </dgm:t>
    </dgm:pt>
    <dgm:pt modelId="{238189AD-882A-40BC-AD4E-3EE701EF9A2D}" type="pres">
      <dgm:prSet presAssocID="{D80E2D40-2836-4FBE-AD17-EA369C5B16B5}" presName="childText" presStyleLbl="conFgAcc1" presStyleIdx="4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48DDA53-2E53-4146-BDF9-5C5C1B1529F4}" type="pres">
      <dgm:prSet presAssocID="{DD5EA981-82FC-48CA-8B74-5B1A0E3135B7}" presName="spaceBetweenRectangles" presStyleCnt="0"/>
      <dgm:spPr/>
      <dgm:t>
        <a:bodyPr/>
        <a:lstStyle/>
        <a:p>
          <a:endParaRPr lang="ru-RU"/>
        </a:p>
      </dgm:t>
    </dgm:pt>
    <dgm:pt modelId="{29053433-85D3-44F7-86D0-976E1E2EC525}" type="pres">
      <dgm:prSet presAssocID="{257FE9F4-88A2-4268-9808-F0C4F0A2B125}" presName="parentLin" presStyleCnt="0"/>
      <dgm:spPr/>
      <dgm:t>
        <a:bodyPr/>
        <a:lstStyle/>
        <a:p>
          <a:endParaRPr lang="ru-RU"/>
        </a:p>
      </dgm:t>
    </dgm:pt>
    <dgm:pt modelId="{FD6FDF60-0F76-4783-B823-CDB3958F5F69}" type="pres">
      <dgm:prSet presAssocID="{257FE9F4-88A2-4268-9808-F0C4F0A2B125}" presName="parentLeftMargin" presStyleLbl="node1" presStyleIdx="4" presStyleCnt="6"/>
      <dgm:spPr/>
      <dgm:t>
        <a:bodyPr/>
        <a:lstStyle/>
        <a:p>
          <a:endParaRPr lang="ru-RU"/>
        </a:p>
      </dgm:t>
    </dgm:pt>
    <dgm:pt modelId="{99374126-565B-4ABA-AF3E-EFC660BFAA2B}" type="pres">
      <dgm:prSet presAssocID="{257FE9F4-88A2-4268-9808-F0C4F0A2B125}" presName="parentText" presStyleLbl="node1" presStyleIdx="5" presStyleCnt="6" custScaleX="121548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C245487-796B-4096-B9E1-9692B5B8DE35}" type="pres">
      <dgm:prSet presAssocID="{257FE9F4-88A2-4268-9808-F0C4F0A2B125}" presName="negativeSpace" presStyleCnt="0"/>
      <dgm:spPr/>
      <dgm:t>
        <a:bodyPr/>
        <a:lstStyle/>
        <a:p>
          <a:endParaRPr lang="ru-RU"/>
        </a:p>
      </dgm:t>
    </dgm:pt>
    <dgm:pt modelId="{AF748D30-FA56-4EF8-9C6E-CB40BBB0CC18}" type="pres">
      <dgm:prSet presAssocID="{257FE9F4-88A2-4268-9808-F0C4F0A2B125}" presName="childText" presStyleLbl="conFgAcc1" presStyleIdx="5" presStyleCnt="6" custLinFactNeighborY="797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AB245632-7188-4D7D-91F3-F488D00AE46D}" srcId="{B6B25902-0FFF-4A41-933A-EEBC09D0F0E2}" destId="{D80E2D40-2836-4FBE-AD17-EA369C5B16B5}" srcOrd="4" destOrd="0" parTransId="{46A31C36-61A7-42B0-B8C2-109BC0E46D27}" sibTransId="{DD5EA981-82FC-48CA-8B74-5B1A0E3135B7}"/>
    <dgm:cxn modelId="{602F679E-5A9E-46DA-8CAB-F886A5BACBDC}" type="presOf" srcId="{F63F3BEB-7A8D-4F9F-8C4D-BC547296CED5}" destId="{562D19F9-93C8-45A1-B113-35883F2E1360}" srcOrd="1" destOrd="0" presId="urn:microsoft.com/office/officeart/2005/8/layout/list1"/>
    <dgm:cxn modelId="{7FA3DC11-5F28-4658-8757-41CA08FF9F24}" type="presOf" srcId="{08A57C14-373F-478D-8C22-C3C6E27CF853}" destId="{F78ECAB9-E6B1-44D1-8F87-465FF8050D3F}" srcOrd="1" destOrd="0" presId="urn:microsoft.com/office/officeart/2005/8/layout/list1"/>
    <dgm:cxn modelId="{3565A383-F605-4D87-8DB9-4BA378C99F9B}" type="presOf" srcId="{08A57C14-373F-478D-8C22-C3C6E27CF853}" destId="{952C7F78-26EE-46FF-99A3-F85F51B206DB}" srcOrd="0" destOrd="0" presId="urn:microsoft.com/office/officeart/2005/8/layout/list1"/>
    <dgm:cxn modelId="{8976C239-4729-4673-8C35-5EEB52EB740D}" type="presOf" srcId="{08DA021C-5C94-49E1-A5C5-7E211C7AA41A}" destId="{7D827481-005F-47C7-BFC6-C52DF905EA2A}" srcOrd="1" destOrd="0" presId="urn:microsoft.com/office/officeart/2005/8/layout/list1"/>
    <dgm:cxn modelId="{1CB2F491-261E-491B-A850-D3F01CC99B4E}" type="presOf" srcId="{257FE9F4-88A2-4268-9808-F0C4F0A2B125}" destId="{99374126-565B-4ABA-AF3E-EFC660BFAA2B}" srcOrd="1" destOrd="0" presId="urn:microsoft.com/office/officeart/2005/8/layout/list1"/>
    <dgm:cxn modelId="{7AB8C907-8CEC-449B-992B-75AAAF58D4EA}" type="presOf" srcId="{DB4DC096-1213-4F95-800F-03F2D574E05B}" destId="{0C014B2B-2E6E-481F-9329-B066F05D109B}" srcOrd="0" destOrd="0" presId="urn:microsoft.com/office/officeart/2005/8/layout/list1"/>
    <dgm:cxn modelId="{15098E37-14DF-40BB-96F5-E744463DE96A}" srcId="{B6B25902-0FFF-4A41-933A-EEBC09D0F0E2}" destId="{08A57C14-373F-478D-8C22-C3C6E27CF853}" srcOrd="0" destOrd="0" parTransId="{560A1F30-EBB6-4004-B13C-8420AAF9E3F0}" sibTransId="{4D620F69-B52E-409F-B52F-0A03EA955549}"/>
    <dgm:cxn modelId="{A0711BFB-CCC4-4B1C-8EF2-B8747C448285}" type="presOf" srcId="{F63F3BEB-7A8D-4F9F-8C4D-BC547296CED5}" destId="{7AC08288-C274-49D5-8E9C-605197504EF8}" srcOrd="0" destOrd="0" presId="urn:microsoft.com/office/officeart/2005/8/layout/list1"/>
    <dgm:cxn modelId="{E0304998-A7A6-4020-94B7-33DC6C519DD4}" srcId="{B6B25902-0FFF-4A41-933A-EEBC09D0F0E2}" destId="{F63F3BEB-7A8D-4F9F-8C4D-BC547296CED5}" srcOrd="2" destOrd="0" parTransId="{6EF47886-D9DC-4096-8755-950252FBA597}" sibTransId="{BE4B7A6D-F62D-4417-875E-4C5234164E18}"/>
    <dgm:cxn modelId="{E32E3E1F-9072-4C04-A15A-01654743CEA2}" type="presOf" srcId="{08DA021C-5C94-49E1-A5C5-7E211C7AA41A}" destId="{0F87C3DE-59EE-4A2A-AB7A-8DBE82AA4FA1}" srcOrd="0" destOrd="0" presId="urn:microsoft.com/office/officeart/2005/8/layout/list1"/>
    <dgm:cxn modelId="{A5711170-0C38-4AB4-9970-279F5A966011}" srcId="{B6B25902-0FFF-4A41-933A-EEBC09D0F0E2}" destId="{DB4DC096-1213-4F95-800F-03F2D574E05B}" srcOrd="1" destOrd="0" parTransId="{49DF1457-AD32-4C95-A04D-C957D252E418}" sibTransId="{EEBE0BEE-E2DD-42AD-9B11-B2E6F14C5CE8}"/>
    <dgm:cxn modelId="{A11CB509-D56E-48BA-96CE-A53287B7EDD6}" type="presOf" srcId="{D80E2D40-2836-4FBE-AD17-EA369C5B16B5}" destId="{14E22A8E-708C-4519-BF39-793F1768C338}" srcOrd="0" destOrd="0" presId="urn:microsoft.com/office/officeart/2005/8/layout/list1"/>
    <dgm:cxn modelId="{A980B065-476E-4553-8372-D1520E662AD4}" type="presOf" srcId="{B6B25902-0FFF-4A41-933A-EEBC09D0F0E2}" destId="{DCF0545C-F7EE-4758-9EE9-A2ED7EEEDDD3}" srcOrd="0" destOrd="0" presId="urn:microsoft.com/office/officeart/2005/8/layout/list1"/>
    <dgm:cxn modelId="{BE13771D-2A78-4BB4-98E1-251B5B80011F}" type="presOf" srcId="{D80E2D40-2836-4FBE-AD17-EA369C5B16B5}" destId="{DADF6CB6-2BD7-4214-9485-142EA5E8FF56}" srcOrd="1" destOrd="0" presId="urn:microsoft.com/office/officeart/2005/8/layout/list1"/>
    <dgm:cxn modelId="{FAFA116B-2E49-4E18-AF0B-5C0F2C1FC8C2}" srcId="{B6B25902-0FFF-4A41-933A-EEBC09D0F0E2}" destId="{257FE9F4-88A2-4268-9808-F0C4F0A2B125}" srcOrd="5" destOrd="0" parTransId="{F07217F7-E0FF-4AA5-90CA-98CB923F1969}" sibTransId="{83548E94-18BB-4A6F-A7E5-6C85077E90F6}"/>
    <dgm:cxn modelId="{DAB26B56-DD2C-44C9-8CA4-A55020A3FACD}" srcId="{B6B25902-0FFF-4A41-933A-EEBC09D0F0E2}" destId="{08DA021C-5C94-49E1-A5C5-7E211C7AA41A}" srcOrd="3" destOrd="0" parTransId="{92170D0E-AFD5-4A61-A447-63C19D8C8263}" sibTransId="{9F65A53B-0A84-42B9-A03C-8EBBA8B7E2D4}"/>
    <dgm:cxn modelId="{D3A97E47-113F-4732-91E9-3BC8193D2FA5}" type="presOf" srcId="{DB4DC096-1213-4F95-800F-03F2D574E05B}" destId="{6B02AF82-EA65-405E-B295-36F710F4DCB7}" srcOrd="1" destOrd="0" presId="urn:microsoft.com/office/officeart/2005/8/layout/list1"/>
    <dgm:cxn modelId="{2E2003E0-4EB9-40B6-A029-B60788B8436F}" type="presOf" srcId="{257FE9F4-88A2-4268-9808-F0C4F0A2B125}" destId="{FD6FDF60-0F76-4783-B823-CDB3958F5F69}" srcOrd="0" destOrd="0" presId="urn:microsoft.com/office/officeart/2005/8/layout/list1"/>
    <dgm:cxn modelId="{D848ED76-18F9-4EA0-88D2-3C41A371EE18}" type="presParOf" srcId="{DCF0545C-F7EE-4758-9EE9-A2ED7EEEDDD3}" destId="{E94F70CE-7FBE-48AD-BB21-FF63A93037F4}" srcOrd="0" destOrd="0" presId="urn:microsoft.com/office/officeart/2005/8/layout/list1"/>
    <dgm:cxn modelId="{13F746C3-AA68-44B1-B2A0-E3CF4281634A}" type="presParOf" srcId="{E94F70CE-7FBE-48AD-BB21-FF63A93037F4}" destId="{952C7F78-26EE-46FF-99A3-F85F51B206DB}" srcOrd="0" destOrd="0" presId="urn:microsoft.com/office/officeart/2005/8/layout/list1"/>
    <dgm:cxn modelId="{335028F1-12C9-46D5-A55D-1455D3B75F24}" type="presParOf" srcId="{E94F70CE-7FBE-48AD-BB21-FF63A93037F4}" destId="{F78ECAB9-E6B1-44D1-8F87-465FF8050D3F}" srcOrd="1" destOrd="0" presId="urn:microsoft.com/office/officeart/2005/8/layout/list1"/>
    <dgm:cxn modelId="{AE534CFF-D370-4032-B118-A4B63B2E85AE}" type="presParOf" srcId="{DCF0545C-F7EE-4758-9EE9-A2ED7EEEDDD3}" destId="{B16AF1E8-8611-4D95-A84F-2C94740C27B4}" srcOrd="1" destOrd="0" presId="urn:microsoft.com/office/officeart/2005/8/layout/list1"/>
    <dgm:cxn modelId="{D5C55D11-FC58-4765-94A7-F0956AD4FC4B}" type="presParOf" srcId="{DCF0545C-F7EE-4758-9EE9-A2ED7EEEDDD3}" destId="{2A39FDDB-C821-4250-A913-A73B9328A820}" srcOrd="2" destOrd="0" presId="urn:microsoft.com/office/officeart/2005/8/layout/list1"/>
    <dgm:cxn modelId="{9BFCCFCB-337A-4F1D-B558-6FEC8CBE05A0}" type="presParOf" srcId="{DCF0545C-F7EE-4758-9EE9-A2ED7EEEDDD3}" destId="{60B040D9-C5BD-48F7-9346-E2069A4C2AE5}" srcOrd="3" destOrd="0" presId="urn:microsoft.com/office/officeart/2005/8/layout/list1"/>
    <dgm:cxn modelId="{56BE26FD-2A17-49D0-B5FC-C176BE6536E5}" type="presParOf" srcId="{DCF0545C-F7EE-4758-9EE9-A2ED7EEEDDD3}" destId="{F0F19714-7D16-44BF-A795-A87D757971E5}" srcOrd="4" destOrd="0" presId="urn:microsoft.com/office/officeart/2005/8/layout/list1"/>
    <dgm:cxn modelId="{B26A6C7D-E693-4FAA-8519-1479C4BDD375}" type="presParOf" srcId="{F0F19714-7D16-44BF-A795-A87D757971E5}" destId="{0C014B2B-2E6E-481F-9329-B066F05D109B}" srcOrd="0" destOrd="0" presId="urn:microsoft.com/office/officeart/2005/8/layout/list1"/>
    <dgm:cxn modelId="{C4E618C5-431E-46D6-A9FD-B0ABED7DF803}" type="presParOf" srcId="{F0F19714-7D16-44BF-A795-A87D757971E5}" destId="{6B02AF82-EA65-405E-B295-36F710F4DCB7}" srcOrd="1" destOrd="0" presId="urn:microsoft.com/office/officeart/2005/8/layout/list1"/>
    <dgm:cxn modelId="{C283A9C6-8A2B-40AA-A02F-92EC44F5DF0C}" type="presParOf" srcId="{DCF0545C-F7EE-4758-9EE9-A2ED7EEEDDD3}" destId="{94DFFF4D-2010-4085-8808-C2D3B1CBC905}" srcOrd="5" destOrd="0" presId="urn:microsoft.com/office/officeart/2005/8/layout/list1"/>
    <dgm:cxn modelId="{8640FE50-F019-4A32-AAD1-A3C6E88024F1}" type="presParOf" srcId="{DCF0545C-F7EE-4758-9EE9-A2ED7EEEDDD3}" destId="{CF83CDD2-9FC0-4D1E-9409-8B07D5A9A5BC}" srcOrd="6" destOrd="0" presId="urn:microsoft.com/office/officeart/2005/8/layout/list1"/>
    <dgm:cxn modelId="{9C67619A-7FBE-41B6-9B16-B646E3A2B3E6}" type="presParOf" srcId="{DCF0545C-F7EE-4758-9EE9-A2ED7EEEDDD3}" destId="{CE11E330-B220-4EC3-91BE-56D077AAB66A}" srcOrd="7" destOrd="0" presId="urn:microsoft.com/office/officeart/2005/8/layout/list1"/>
    <dgm:cxn modelId="{710666A5-C469-425D-88F8-A7E25A21D305}" type="presParOf" srcId="{DCF0545C-F7EE-4758-9EE9-A2ED7EEEDDD3}" destId="{3707FC79-3EB9-4F7C-9A18-10DCDB4ECC4D}" srcOrd="8" destOrd="0" presId="urn:microsoft.com/office/officeart/2005/8/layout/list1"/>
    <dgm:cxn modelId="{2E388DBC-3CD3-4925-9F23-9419D3D1EFE3}" type="presParOf" srcId="{3707FC79-3EB9-4F7C-9A18-10DCDB4ECC4D}" destId="{7AC08288-C274-49D5-8E9C-605197504EF8}" srcOrd="0" destOrd="0" presId="urn:microsoft.com/office/officeart/2005/8/layout/list1"/>
    <dgm:cxn modelId="{799075F0-F2D0-41C2-B0B2-6687814F0F54}" type="presParOf" srcId="{3707FC79-3EB9-4F7C-9A18-10DCDB4ECC4D}" destId="{562D19F9-93C8-45A1-B113-35883F2E1360}" srcOrd="1" destOrd="0" presId="urn:microsoft.com/office/officeart/2005/8/layout/list1"/>
    <dgm:cxn modelId="{DF662213-79D6-4106-8F3C-0E758023536E}" type="presParOf" srcId="{DCF0545C-F7EE-4758-9EE9-A2ED7EEEDDD3}" destId="{7853E802-FBDD-45A5-9EC7-50A189BE3864}" srcOrd="9" destOrd="0" presId="urn:microsoft.com/office/officeart/2005/8/layout/list1"/>
    <dgm:cxn modelId="{9F0A8F03-099F-4E6F-9D7F-E72A02F83243}" type="presParOf" srcId="{DCF0545C-F7EE-4758-9EE9-A2ED7EEEDDD3}" destId="{868AA95A-A8CC-49A4-8C1B-B26631FC4C06}" srcOrd="10" destOrd="0" presId="urn:microsoft.com/office/officeart/2005/8/layout/list1"/>
    <dgm:cxn modelId="{A84592C0-B601-43A8-B510-9CE1E28AF9F1}" type="presParOf" srcId="{DCF0545C-F7EE-4758-9EE9-A2ED7EEEDDD3}" destId="{F2CAF442-D9BF-4BCF-A3CF-74389BA06817}" srcOrd="11" destOrd="0" presId="urn:microsoft.com/office/officeart/2005/8/layout/list1"/>
    <dgm:cxn modelId="{EED22137-1F72-4A97-850F-9F186566A2E5}" type="presParOf" srcId="{DCF0545C-F7EE-4758-9EE9-A2ED7EEEDDD3}" destId="{99A57023-7D6A-472A-B1A0-C16DF2417D6B}" srcOrd="12" destOrd="0" presId="urn:microsoft.com/office/officeart/2005/8/layout/list1"/>
    <dgm:cxn modelId="{7973CBE6-7C89-4CA8-8081-C370A11FA438}" type="presParOf" srcId="{99A57023-7D6A-472A-B1A0-C16DF2417D6B}" destId="{0F87C3DE-59EE-4A2A-AB7A-8DBE82AA4FA1}" srcOrd="0" destOrd="0" presId="urn:microsoft.com/office/officeart/2005/8/layout/list1"/>
    <dgm:cxn modelId="{65308BDC-0FA4-453E-A35C-F8C29546E36C}" type="presParOf" srcId="{99A57023-7D6A-472A-B1A0-C16DF2417D6B}" destId="{7D827481-005F-47C7-BFC6-C52DF905EA2A}" srcOrd="1" destOrd="0" presId="urn:microsoft.com/office/officeart/2005/8/layout/list1"/>
    <dgm:cxn modelId="{28F47CF0-191A-45BE-8C93-413A2AFC2104}" type="presParOf" srcId="{DCF0545C-F7EE-4758-9EE9-A2ED7EEEDDD3}" destId="{0599B0DE-80EF-4AEA-8DA8-80071B7C9AF3}" srcOrd="13" destOrd="0" presId="urn:microsoft.com/office/officeart/2005/8/layout/list1"/>
    <dgm:cxn modelId="{0A568115-158E-4F77-91CC-717C0D0E003F}" type="presParOf" srcId="{DCF0545C-F7EE-4758-9EE9-A2ED7EEEDDD3}" destId="{BE999F72-33E2-42D5-BF45-0AB1499F7093}" srcOrd="14" destOrd="0" presId="urn:microsoft.com/office/officeart/2005/8/layout/list1"/>
    <dgm:cxn modelId="{9619309C-9AFA-43E7-8C82-6F658DE433AE}" type="presParOf" srcId="{DCF0545C-F7EE-4758-9EE9-A2ED7EEEDDD3}" destId="{608AE675-7431-410C-BBFF-ECA16E232C6F}" srcOrd="15" destOrd="0" presId="urn:microsoft.com/office/officeart/2005/8/layout/list1"/>
    <dgm:cxn modelId="{13CF63A9-59D5-46A2-946A-053B647691D1}" type="presParOf" srcId="{DCF0545C-F7EE-4758-9EE9-A2ED7EEEDDD3}" destId="{DCEFAD2B-7AB7-4132-BF75-4DA21D97629F}" srcOrd="16" destOrd="0" presId="urn:microsoft.com/office/officeart/2005/8/layout/list1"/>
    <dgm:cxn modelId="{F16D92C0-70B7-4136-97AA-0DE6DB169BD8}" type="presParOf" srcId="{DCEFAD2B-7AB7-4132-BF75-4DA21D97629F}" destId="{14E22A8E-708C-4519-BF39-793F1768C338}" srcOrd="0" destOrd="0" presId="urn:microsoft.com/office/officeart/2005/8/layout/list1"/>
    <dgm:cxn modelId="{A6809FA0-15BF-4D83-AD23-B8CD6D7FABEA}" type="presParOf" srcId="{DCEFAD2B-7AB7-4132-BF75-4DA21D97629F}" destId="{DADF6CB6-2BD7-4214-9485-142EA5E8FF56}" srcOrd="1" destOrd="0" presId="urn:microsoft.com/office/officeart/2005/8/layout/list1"/>
    <dgm:cxn modelId="{2FCAB1F0-5AD3-4FCD-99A4-18DE6B45CF14}" type="presParOf" srcId="{DCF0545C-F7EE-4758-9EE9-A2ED7EEEDDD3}" destId="{D1F09ED1-F68C-48F2-87BD-17F78FD59701}" srcOrd="17" destOrd="0" presId="urn:microsoft.com/office/officeart/2005/8/layout/list1"/>
    <dgm:cxn modelId="{460BEA1F-6C1B-4739-BF5F-F528A8A22AC7}" type="presParOf" srcId="{DCF0545C-F7EE-4758-9EE9-A2ED7EEEDDD3}" destId="{238189AD-882A-40BC-AD4E-3EE701EF9A2D}" srcOrd="18" destOrd="0" presId="urn:microsoft.com/office/officeart/2005/8/layout/list1"/>
    <dgm:cxn modelId="{E9D3EC03-01B8-4DB8-9FC3-BB6B713EEB25}" type="presParOf" srcId="{DCF0545C-F7EE-4758-9EE9-A2ED7EEEDDD3}" destId="{948DDA53-2E53-4146-BDF9-5C5C1B1529F4}" srcOrd="19" destOrd="0" presId="urn:microsoft.com/office/officeart/2005/8/layout/list1"/>
    <dgm:cxn modelId="{DE9F6E8C-2583-436A-BCDC-BD05B1966B2E}" type="presParOf" srcId="{DCF0545C-F7EE-4758-9EE9-A2ED7EEEDDD3}" destId="{29053433-85D3-44F7-86D0-976E1E2EC525}" srcOrd="20" destOrd="0" presId="urn:microsoft.com/office/officeart/2005/8/layout/list1"/>
    <dgm:cxn modelId="{A0B0D46D-775E-4B4F-B9D4-686E7FCC49C4}" type="presParOf" srcId="{29053433-85D3-44F7-86D0-976E1E2EC525}" destId="{FD6FDF60-0F76-4783-B823-CDB3958F5F69}" srcOrd="0" destOrd="0" presId="urn:microsoft.com/office/officeart/2005/8/layout/list1"/>
    <dgm:cxn modelId="{F567D262-C99B-433F-BD4D-03F6174D252E}" type="presParOf" srcId="{29053433-85D3-44F7-86D0-976E1E2EC525}" destId="{99374126-565B-4ABA-AF3E-EFC660BFAA2B}" srcOrd="1" destOrd="0" presId="urn:microsoft.com/office/officeart/2005/8/layout/list1"/>
    <dgm:cxn modelId="{8812655D-9971-41C7-B83D-397A19531197}" type="presParOf" srcId="{DCF0545C-F7EE-4758-9EE9-A2ED7EEEDDD3}" destId="{9C245487-796B-4096-B9E1-9692B5B8DE35}" srcOrd="21" destOrd="0" presId="urn:microsoft.com/office/officeart/2005/8/layout/list1"/>
    <dgm:cxn modelId="{1977EB6C-F550-45E5-8C14-474F317B86F8}" type="presParOf" srcId="{DCF0545C-F7EE-4758-9EE9-A2ED7EEEDDD3}" destId="{AF748D30-FA56-4EF8-9C6E-CB40BBB0CC18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39FDDB-C821-4250-A913-A73B9328A820}">
      <dsp:nvSpPr>
        <dsp:cNvPr id="0" name=""/>
        <dsp:cNvSpPr/>
      </dsp:nvSpPr>
      <dsp:spPr>
        <a:xfrm>
          <a:off x="0" y="319432"/>
          <a:ext cx="86106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8ECAB9-E6B1-44D1-8F87-465FF8050D3F}">
      <dsp:nvSpPr>
        <dsp:cNvPr id="0" name=""/>
        <dsp:cNvSpPr/>
      </dsp:nvSpPr>
      <dsp:spPr>
        <a:xfrm>
          <a:off x="430530" y="105107"/>
          <a:ext cx="7405107" cy="524284"/>
        </a:xfrm>
        <a:prstGeom prst="roundRect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noProof="0" dirty="0" smtClean="0">
              <a:latin typeface="Calibri" charset="0"/>
              <a:ea typeface="Calibri" charset="0"/>
              <a:cs typeface="Calibri" charset="0"/>
            </a:rPr>
            <a:t>Объявление переменных и присваивание значений</a:t>
          </a:r>
          <a:endParaRPr lang="ru-RU" sz="1800" kern="1200" noProof="0" dirty="0">
            <a:latin typeface="Calibri" charset="0"/>
            <a:ea typeface="Calibri" charset="0"/>
            <a:cs typeface="Calibri" charset="0"/>
          </a:endParaRPr>
        </a:p>
      </dsp:txBody>
      <dsp:txXfrm>
        <a:off x="456123" y="130700"/>
        <a:ext cx="7353921" cy="473098"/>
      </dsp:txXfrm>
    </dsp:sp>
    <dsp:sp modelId="{CF83CDD2-9FC0-4D1E-9409-8B07D5A9A5BC}">
      <dsp:nvSpPr>
        <dsp:cNvPr id="0" name=""/>
        <dsp:cNvSpPr/>
      </dsp:nvSpPr>
      <dsp:spPr>
        <a:xfrm>
          <a:off x="0" y="1176357"/>
          <a:ext cx="86106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02AF82-EA65-405E-B295-36F710F4DCB7}">
      <dsp:nvSpPr>
        <dsp:cNvPr id="0" name=""/>
        <dsp:cNvSpPr/>
      </dsp:nvSpPr>
      <dsp:spPr>
        <a:xfrm>
          <a:off x="430530" y="962032"/>
          <a:ext cx="7405107" cy="524284"/>
        </a:xfrm>
        <a:prstGeom prst="roundRect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noProof="0" dirty="0" smtClean="0">
              <a:latin typeface="Calibri" charset="0"/>
              <a:ea typeface="Calibri" charset="0"/>
              <a:cs typeface="Calibri" charset="0"/>
            </a:rPr>
            <a:t>Использование выражений и операций в языке С#</a:t>
          </a:r>
          <a:endParaRPr lang="ru-RU" sz="1800" kern="1200" noProof="0" dirty="0">
            <a:latin typeface="Calibri" charset="0"/>
            <a:ea typeface="Calibri" charset="0"/>
            <a:cs typeface="Calibri" charset="0"/>
          </a:endParaRPr>
        </a:p>
      </dsp:txBody>
      <dsp:txXfrm>
        <a:off x="456123" y="987625"/>
        <a:ext cx="7353921" cy="473098"/>
      </dsp:txXfrm>
    </dsp:sp>
    <dsp:sp modelId="{868AA95A-A8CC-49A4-8C1B-B26631FC4C06}">
      <dsp:nvSpPr>
        <dsp:cNvPr id="0" name=""/>
        <dsp:cNvSpPr/>
      </dsp:nvSpPr>
      <dsp:spPr>
        <a:xfrm>
          <a:off x="0" y="2033282"/>
          <a:ext cx="86106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2D19F9-93C8-45A1-B113-35883F2E1360}">
      <dsp:nvSpPr>
        <dsp:cNvPr id="0" name=""/>
        <dsp:cNvSpPr/>
      </dsp:nvSpPr>
      <dsp:spPr>
        <a:xfrm>
          <a:off x="430530" y="1818957"/>
          <a:ext cx="7405107" cy="524284"/>
        </a:xfrm>
        <a:prstGeom prst="roundRect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noProof="0" dirty="0" smtClean="0">
              <a:latin typeface="Calibri" charset="0"/>
              <a:ea typeface="Calibri" charset="0"/>
              <a:cs typeface="Calibri" charset="0"/>
            </a:rPr>
            <a:t>Использование операторов выбора</a:t>
          </a:r>
          <a:endParaRPr lang="ru-RU" sz="1800" kern="1200" noProof="0" dirty="0">
            <a:latin typeface="Calibri" charset="0"/>
            <a:ea typeface="Calibri" charset="0"/>
            <a:cs typeface="Calibri" charset="0"/>
          </a:endParaRPr>
        </a:p>
      </dsp:txBody>
      <dsp:txXfrm>
        <a:off x="456123" y="1844550"/>
        <a:ext cx="7353921" cy="473098"/>
      </dsp:txXfrm>
    </dsp:sp>
    <dsp:sp modelId="{BE999F72-33E2-42D5-BF45-0AB1499F7093}">
      <dsp:nvSpPr>
        <dsp:cNvPr id="0" name=""/>
        <dsp:cNvSpPr/>
      </dsp:nvSpPr>
      <dsp:spPr>
        <a:xfrm>
          <a:off x="0" y="2890207"/>
          <a:ext cx="86106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827481-005F-47C7-BFC6-C52DF905EA2A}">
      <dsp:nvSpPr>
        <dsp:cNvPr id="0" name=""/>
        <dsp:cNvSpPr/>
      </dsp:nvSpPr>
      <dsp:spPr>
        <a:xfrm>
          <a:off x="430530" y="2675882"/>
          <a:ext cx="7405107" cy="524284"/>
        </a:xfrm>
        <a:prstGeom prst="roundRect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noProof="0" dirty="0" smtClean="0">
              <a:latin typeface="Calibri" charset="0"/>
              <a:ea typeface="Calibri" charset="0"/>
              <a:cs typeface="Calibri" charset="0"/>
            </a:rPr>
            <a:t>Использование операторов цикла</a:t>
          </a:r>
          <a:endParaRPr lang="ru-RU" sz="1800" kern="1200" noProof="0" dirty="0">
            <a:latin typeface="Calibri" charset="0"/>
            <a:ea typeface="Calibri" charset="0"/>
            <a:cs typeface="Calibri" charset="0"/>
          </a:endParaRPr>
        </a:p>
      </dsp:txBody>
      <dsp:txXfrm>
        <a:off x="456123" y="2701475"/>
        <a:ext cx="7353921" cy="473098"/>
      </dsp:txXfrm>
    </dsp:sp>
    <dsp:sp modelId="{238189AD-882A-40BC-AD4E-3EE701EF9A2D}">
      <dsp:nvSpPr>
        <dsp:cNvPr id="0" name=""/>
        <dsp:cNvSpPr/>
      </dsp:nvSpPr>
      <dsp:spPr>
        <a:xfrm>
          <a:off x="0" y="3747132"/>
          <a:ext cx="86106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DF6CB6-2BD7-4214-9485-142EA5E8FF56}">
      <dsp:nvSpPr>
        <dsp:cNvPr id="0" name=""/>
        <dsp:cNvSpPr/>
      </dsp:nvSpPr>
      <dsp:spPr>
        <a:xfrm>
          <a:off x="430530" y="3532807"/>
          <a:ext cx="7405107" cy="524284"/>
        </a:xfrm>
        <a:prstGeom prst="roundRect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noProof="0" dirty="0" smtClean="0">
              <a:latin typeface="Calibri" charset="0"/>
              <a:ea typeface="Calibri" charset="0"/>
              <a:cs typeface="Calibri" charset="0"/>
            </a:rPr>
            <a:t>Создание и использование массивов</a:t>
          </a:r>
          <a:endParaRPr lang="ru-RU" sz="1800" kern="1200" noProof="0" dirty="0">
            <a:latin typeface="Calibri" charset="0"/>
            <a:ea typeface="Calibri" charset="0"/>
            <a:cs typeface="Calibri" charset="0"/>
          </a:endParaRPr>
        </a:p>
      </dsp:txBody>
      <dsp:txXfrm>
        <a:off x="456123" y="3558400"/>
        <a:ext cx="7353921" cy="473098"/>
      </dsp:txXfrm>
    </dsp:sp>
    <dsp:sp modelId="{AF748D30-FA56-4EF8-9C6E-CB40BBB0CC18}">
      <dsp:nvSpPr>
        <dsp:cNvPr id="0" name=""/>
        <dsp:cNvSpPr/>
      </dsp:nvSpPr>
      <dsp:spPr>
        <a:xfrm>
          <a:off x="0" y="4724399"/>
          <a:ext cx="86106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374126-565B-4ABA-AF3E-EFC660BFAA2B}">
      <dsp:nvSpPr>
        <dsp:cNvPr id="0" name=""/>
        <dsp:cNvSpPr/>
      </dsp:nvSpPr>
      <dsp:spPr>
        <a:xfrm>
          <a:off x="430530" y="4389732"/>
          <a:ext cx="7326208" cy="619920"/>
        </a:xfrm>
        <a:prstGeom prst="roundRect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Calibri" charset="0"/>
              <a:ea typeface="Calibri" charset="0"/>
              <a:cs typeface="Calibri" charset="0"/>
            </a:rPr>
            <a:t>Строки, символы и работа с текстом</a:t>
          </a:r>
          <a:endParaRPr lang="ru-RU" sz="1800" kern="1200" noProof="0" dirty="0">
            <a:latin typeface="Calibri" charset="0"/>
            <a:ea typeface="Calibri" charset="0"/>
            <a:cs typeface="Calibri" charset="0"/>
          </a:endParaRPr>
        </a:p>
      </dsp:txBody>
      <dsp:txXfrm>
        <a:off x="460792" y="4419994"/>
        <a:ext cx="7265684" cy="559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EF7E5-6FBA-C248-80C5-56723AC41B34}" type="datetimeFigureOut">
              <a:rPr lang="en-US" smtClean="0"/>
              <a:t>1/29/16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B19A2-EACE-4A42-A200-A01265CCD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48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5B674B-12CC-451C-AB26-4534792A9C31}" type="datetimeFigureOut">
              <a:rPr lang="en-US"/>
              <a:pPr>
                <a:defRPr/>
              </a:pPr>
              <a:t>1/29/16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72A5AAF-689B-46C5-AEA8-B5E4FB60F7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842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Relationship Id="rId3" Type="http://schemas.openxmlformats.org/officeDocument/2006/relationships/hyperlink" Target="http://www.regular-expressions.inf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CD87D-C1CF-4466-9601-59552356DE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48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70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389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96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hlinkClick r:id="rId3"/>
              </a:rPr>
              <a:t>http://www.regular-expressions.info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81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2" y="445347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9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MONTH DATE, YEAR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3" y="735997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32036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 smtClean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099924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 smtClean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 smtClean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 smtClean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598612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 smtClean="0"/>
              <a:t>Anzhelika</a:t>
            </a:r>
            <a:r>
              <a:rPr lang="en-US" dirty="0" smtClean="0"/>
              <a:t> KRAVCHUK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2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 dirty="0" err="1" smtClean="0"/>
              <a:t>Drag</a:t>
            </a:r>
            <a:r>
              <a:rPr lang="ru-RU" dirty="0" smtClean="0"/>
              <a:t> </a:t>
            </a:r>
            <a:r>
              <a:rPr lang="ru-RU" dirty="0" err="1" smtClean="0"/>
              <a:t>picture</a:t>
            </a:r>
            <a:r>
              <a:rPr lang="ru-RU" dirty="0" smtClean="0"/>
              <a:t> </a:t>
            </a:r>
            <a:r>
              <a:rPr lang="ru-RU" dirty="0" err="1" smtClean="0"/>
              <a:t>to</a:t>
            </a:r>
            <a:r>
              <a:rPr lang="ru-RU" dirty="0" smtClean="0"/>
              <a:t> </a:t>
            </a:r>
            <a:r>
              <a:rPr lang="ru-RU" dirty="0" err="1" smtClean="0"/>
              <a:t>placeholder</a:t>
            </a:r>
            <a:r>
              <a:rPr lang="ru-RU" dirty="0" smtClean="0"/>
              <a:t> </a:t>
            </a:r>
            <a:r>
              <a:rPr lang="ru-RU" dirty="0" err="1" smtClean="0"/>
              <a:t>or</a:t>
            </a:r>
            <a:r>
              <a:rPr lang="ru-RU" dirty="0" smtClean="0"/>
              <a:t> </a:t>
            </a:r>
            <a:r>
              <a:rPr lang="ru-RU" dirty="0" err="1" smtClean="0"/>
              <a:t>click</a:t>
            </a:r>
            <a:r>
              <a:rPr lang="ru-RU" dirty="0" smtClean="0"/>
              <a:t> </a:t>
            </a:r>
            <a:r>
              <a:rPr lang="ru-RU" dirty="0" err="1" smtClean="0"/>
              <a:t>icon</a:t>
            </a:r>
            <a:r>
              <a:rPr lang="ru-RU" dirty="0" smtClean="0"/>
              <a:t> </a:t>
            </a:r>
            <a:r>
              <a:rPr lang="ru-RU" dirty="0" err="1" smtClean="0"/>
              <a:t>to</a:t>
            </a:r>
            <a:r>
              <a:rPr lang="ru-RU" dirty="0" smtClean="0"/>
              <a:t> </a:t>
            </a:r>
            <a:r>
              <a:rPr lang="ru-RU" dirty="0" err="1" smtClean="0"/>
              <a:t>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7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MONTH DATE, YEAR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2" y="735995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28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30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 smtClean="0">
                <a:solidFill>
                  <a:srgbClr val="444444"/>
                </a:solidFill>
              </a:rPr>
              <a:t>Click to add text - Lorem </a:t>
            </a:r>
            <a:r>
              <a:rPr lang="en-US" dirty="0" err="1" smtClean="0">
                <a:solidFill>
                  <a:srgbClr val="444444"/>
                </a:solidFill>
              </a:rPr>
              <a:t>ipsum</a:t>
            </a:r>
            <a:r>
              <a:rPr lang="en-US" dirty="0" smtClean="0">
                <a:solidFill>
                  <a:srgbClr val="444444"/>
                </a:solidFill>
              </a:rPr>
              <a:t> dolor sit </a:t>
            </a:r>
            <a:r>
              <a:rPr lang="en-US" dirty="0" err="1" smtClean="0">
                <a:solidFill>
                  <a:srgbClr val="444444"/>
                </a:solidFill>
              </a:rPr>
              <a:t>amet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consectetur</a:t>
            </a:r>
            <a:r>
              <a:rPr lang="en-US" dirty="0" smtClean="0">
                <a:solidFill>
                  <a:srgbClr val="444444"/>
                </a:solidFill>
              </a:rPr>
              <a:t> adipiscing </a:t>
            </a:r>
            <a:r>
              <a:rPr lang="en-US" dirty="0" err="1" smtClean="0">
                <a:solidFill>
                  <a:srgbClr val="444444"/>
                </a:solidFill>
              </a:rPr>
              <a:t>elit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Ut</a:t>
            </a:r>
            <a:r>
              <a:rPr lang="en-US" dirty="0" smtClean="0">
                <a:solidFill>
                  <a:srgbClr val="444444"/>
                </a:solidFill>
              </a:rPr>
              <a:t> vitae </a:t>
            </a:r>
            <a:r>
              <a:rPr lang="en-US" dirty="0" err="1" smtClean="0">
                <a:solidFill>
                  <a:srgbClr val="444444"/>
                </a:solidFill>
              </a:rPr>
              <a:t>laoreet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Sed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eleifend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a </a:t>
            </a:r>
            <a:r>
              <a:rPr lang="en-US" dirty="0" err="1" smtClean="0">
                <a:solidFill>
                  <a:srgbClr val="444444"/>
                </a:solidFill>
              </a:rPr>
              <a:t>purus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tincidunt</a:t>
            </a:r>
            <a:r>
              <a:rPr lang="en-US" dirty="0" smtClean="0">
                <a:solidFill>
                  <a:srgbClr val="444444"/>
                </a:solidFill>
              </a:rPr>
              <a:t>, a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Praesent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justo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nec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metus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auctor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volutpat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Morbi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mattis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eros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adipiscing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tempor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varius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eget</a:t>
            </a:r>
            <a:r>
              <a:rPr lang="en-US" dirty="0" smtClean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11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16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103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952" y="179343"/>
            <a:ext cx="8726607" cy="36513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tabLst>
                <a:tab pos="8229600" algn="r"/>
              </a:tabLst>
              <a:defRPr sz="1800" b="1">
                <a:solidFill>
                  <a:schemeClr val="accent2">
                    <a:lumMod val="50000"/>
                  </a:schemeClr>
                </a:solidFill>
                <a:latin typeface="Helvetica LT St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04800" y="762000"/>
            <a:ext cx="8610600" cy="5334000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sz="1800">
                <a:latin typeface="Calibri" charset="0"/>
                <a:ea typeface="Calibri" charset="0"/>
                <a:cs typeface="Calibri" charset="0"/>
              </a:defRPr>
            </a:lvl1pPr>
            <a:lvl2pPr>
              <a:defRPr sz="1800">
                <a:latin typeface="Calibri" charset="0"/>
                <a:ea typeface="Calibri" charset="0"/>
                <a:cs typeface="Calibri" charset="0"/>
              </a:defRPr>
            </a:lvl2pPr>
            <a:lvl3pPr>
              <a:defRPr sz="1600">
                <a:latin typeface="Calibri" charset="0"/>
                <a:ea typeface="Calibri" charset="0"/>
                <a:cs typeface="Calibri" charset="0"/>
              </a:defRPr>
            </a:lvl3pPr>
            <a:lvl4pPr>
              <a:defRPr sz="1400">
                <a:latin typeface="Calibri" charset="0"/>
                <a:ea typeface="Calibri" charset="0"/>
                <a:cs typeface="Calibri" charset="0"/>
              </a:defRPr>
            </a:lvl4pPr>
            <a:lvl5pPr>
              <a:defRPr sz="1400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713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0130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86" r:id="rId8"/>
    <p:sldLayoutId id="2147483687" r:id="rId9"/>
    <p:sldLayoutId id="2147483688" r:id="rId10"/>
    <p:sldLayoutId id="2147483689" r:id="rId11"/>
  </p:sldLayoutIdLst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hyperlink" Target="http://www.ultrapico.com/expresso.htm" TargetMode="Externa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31825" y="2413934"/>
            <a:ext cx="6910388" cy="1694310"/>
          </a:xfrm>
        </p:spPr>
        <p:txBody>
          <a:bodyPr/>
          <a:lstStyle/>
          <a:p>
            <a:r>
              <a:rPr lang="ru-RU" sz="4400" dirty="0"/>
              <a:t>Основные программные конструкции </a:t>
            </a:r>
            <a:r>
              <a:rPr lang="en-US" sz="4400" dirty="0"/>
              <a:t>C</a:t>
            </a:r>
            <a:r>
              <a:rPr lang="ru-RU" sz="4400" dirty="0"/>
              <a:t>#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60400" y="4197354"/>
            <a:ext cx="6817226" cy="392415"/>
          </a:xfrm>
        </p:spPr>
        <p:txBody>
          <a:bodyPr/>
          <a:lstStyle/>
          <a:p>
            <a:r>
              <a:rPr lang="en-US" sz="2100" dirty="0" smtClean="0"/>
              <a:t>.NET &amp; JS </a:t>
            </a:r>
            <a:r>
              <a:rPr lang="en-US" sz="2100" dirty="0" smtClean="0"/>
              <a:t>Lab, Minsk</a:t>
            </a:r>
            <a:endParaRPr lang="en-US" sz="21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0399" y="5076828"/>
            <a:ext cx="3649662" cy="279797"/>
          </a:xfrm>
        </p:spPr>
        <p:txBody>
          <a:bodyPr>
            <a:noAutofit/>
          </a:bodyPr>
          <a:lstStyle/>
          <a:p>
            <a:r>
              <a:rPr lang="ru-RU" sz="2100" b="1" dirty="0" smtClean="0">
                <a:solidFill>
                  <a:schemeClr val="bg1"/>
                </a:solidFill>
              </a:rPr>
              <a:t>Анжелика КРАВЧУК</a:t>
            </a:r>
            <a:endParaRPr lang="en-US" sz="2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Полилиния 3"/>
          <p:cNvSpPr/>
          <p:nvPr/>
        </p:nvSpPr>
        <p:spPr>
          <a:xfrm>
            <a:off x="220128" y="1295400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может содержать только буквы, цифры и символы подчеркивания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Полилиния 6"/>
          <p:cNvSpPr/>
          <p:nvPr/>
        </p:nvSpPr>
        <p:spPr>
          <a:xfrm>
            <a:off x="217853" y="2115733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должен начинаться с буквы или символа подчеркивания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Полилиния 7"/>
          <p:cNvSpPr/>
          <p:nvPr/>
        </p:nvSpPr>
        <p:spPr>
          <a:xfrm>
            <a:off x="217853" y="2936066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не должен быть одним из ключевых слов, которые C# резервирует для собственного использования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17853" y="3768310"/>
            <a:ext cx="8726606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При объявлении переменной для ее хранения должно быть зарезервировано место в памяти, размер которого определяется типом, поэтому при объявлении переменной необходимо указать тип хранимых данных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" name="Flowchart: Document 4"/>
          <p:cNvSpPr/>
          <p:nvPr/>
        </p:nvSpPr>
        <p:spPr>
          <a:xfrm>
            <a:off x="226952" y="762000"/>
            <a:ext cx="4954648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DataType variableName;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// or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DataType variableName1, variableName2;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variableName;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33999" y="762000"/>
            <a:ext cx="3619559" cy="2133600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После объявления переменной можно присвоить значение для его дальнейшего использования в приложении с помощью оператора присваивания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26952" y="3581400"/>
            <a:ext cx="49546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Тип выражения при присваивании должен соответствовать типу переменной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lowchart: Document 10"/>
          <p:cNvSpPr/>
          <p:nvPr/>
        </p:nvSpPr>
        <p:spPr>
          <a:xfrm>
            <a:off x="226952" y="4800600"/>
            <a:ext cx="3887848" cy="914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numberOfEmployees;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numberOfEmployees = "Hello";</a:t>
            </a:r>
          </a:p>
        </p:txBody>
      </p:sp>
      <p:sp>
        <p:nvSpPr>
          <p:cNvPr id="13" name="Explosion 1 12"/>
          <p:cNvSpPr/>
          <p:nvPr/>
        </p:nvSpPr>
        <p:spPr>
          <a:xfrm>
            <a:off x="3688976" y="4619065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CTE</a:t>
            </a:r>
            <a:endParaRPr lang="ru-RU" b="1" dirty="0"/>
          </a:p>
        </p:txBody>
      </p:sp>
      <p:sp>
        <p:nvSpPr>
          <p:cNvPr id="15" name="Flowchart: Document 14"/>
          <p:cNvSpPr/>
          <p:nvPr/>
        </p:nvSpPr>
        <p:spPr>
          <a:xfrm>
            <a:off x="226952" y="2543735"/>
            <a:ext cx="2986895" cy="914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variableName = value;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5333999" y="3122092"/>
            <a:ext cx="3619559" cy="1752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При объявлении переменной, пока ей не присвоено значение, она содержит случайное значение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6951" y="914400"/>
            <a:ext cx="8726607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При объявлении переменных вместо указания явного типа данных можно использовать ключевое слово var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971800" y="1905000"/>
            <a:ext cx="5981758" cy="1066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Неявную типизацию можно использовать для любых типов, включая массивы, обобщенные типы и пользовательские специальные типы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2" y="1905000"/>
            <a:ext cx="228764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price = 20;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2" y="3124200"/>
            <a:ext cx="2592448" cy="2362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Неявная типизация применима только для локальных переменных в контексте какого-то метода или свойства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lowchart: Document 10"/>
          <p:cNvSpPr/>
          <p:nvPr/>
        </p:nvSpPr>
        <p:spPr>
          <a:xfrm>
            <a:off x="3149600" y="3581400"/>
            <a:ext cx="5829358" cy="2438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class ThisWillNeverCompile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private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my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I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nt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= 10;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public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MyMethod(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 x, var 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 { }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7" name="Explosion 1 16"/>
          <p:cNvSpPr/>
          <p:nvPr/>
        </p:nvSpPr>
        <p:spPr>
          <a:xfrm>
            <a:off x="7178715" y="3124200"/>
            <a:ext cx="1714517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CTE</a:t>
            </a:r>
            <a:endParaRPr lang="ru-RU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6951" y="914400"/>
            <a:ext cx="8726607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Неявно типизированную локальную переменную можно возвращать вызывающему методу, при условии, что возвращаемый тип этого метода совпадает с типом, лежащим в основе определенных с помощью var данных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Flowchart: Document 5"/>
          <p:cNvSpPr/>
          <p:nvPr/>
        </p:nvSpPr>
        <p:spPr>
          <a:xfrm>
            <a:off x="226951" y="2362200"/>
            <a:ext cx="4116449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static int GetAnIntValue()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var retVal = 9;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return retVal;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572000" y="2286000"/>
            <a:ext cx="4381558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Локальным переменным, объявленным с помощью ключевого слова var, не допускается присваивать в качестве начального значения null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Flowchart: Document 9"/>
          <p:cNvSpPr/>
          <p:nvPr/>
        </p:nvSpPr>
        <p:spPr>
          <a:xfrm>
            <a:off x="226951" y="4648200"/>
            <a:ext cx="3067158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var myObj = null; </a:t>
            </a:r>
          </a:p>
        </p:txBody>
      </p:sp>
      <p:sp>
        <p:nvSpPr>
          <p:cNvPr id="13" name="Explosion 1 12"/>
          <p:cNvSpPr/>
          <p:nvPr/>
        </p:nvSpPr>
        <p:spPr>
          <a:xfrm>
            <a:off x="2729106" y="4343400"/>
            <a:ext cx="1614294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600" b="1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CTE</a:t>
            </a:r>
            <a:endParaRPr lang="ru-RU" sz="1600" b="1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Объявление и присваивание переменных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4419601" y="3505200"/>
            <a:ext cx="4533957" cy="1600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myInt2 = 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anotherInt = myInt;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myString2 = "Wake up!";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myData = myString;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26952" y="1371600"/>
            <a:ext cx="3964048" cy="1906137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Значение неявно типизированной локальной переменной может быть присвоено другим переменным, причем как неявно, так и явно типизированным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Flowchart: Document 17"/>
          <p:cNvSpPr/>
          <p:nvPr/>
        </p:nvSpPr>
        <p:spPr>
          <a:xfrm>
            <a:off x="4419601" y="1448937"/>
            <a:ext cx="4533958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myObj = (int?)null;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myObj = 78;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 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myCar = new Car();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myCar = null;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Область видимости переменной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3" name="Flowchart: Document 12"/>
          <p:cNvSpPr/>
          <p:nvPr/>
        </p:nvSpPr>
        <p:spPr>
          <a:xfrm>
            <a:off x="381000" y="1295400"/>
            <a:ext cx="3733801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if (length &gt; 10)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int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area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length * length;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226953" y="1066800"/>
            <a:ext cx="3153875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 marL="231775" indent="-231775">
              <a:buSzPct val="80000"/>
              <a:defRPr/>
            </a:pPr>
            <a:r>
              <a:rPr lang="ru-RU" dirty="0" smtClean="0">
                <a:latin typeface="Consolas" charset="0"/>
                <a:ea typeface="Consolas" charset="0"/>
                <a:cs typeface="Consolas" charset="0"/>
              </a:rPr>
              <a:t>Block scope</a:t>
            </a:r>
            <a:endParaRPr lang="ru-RU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5" name="Flowchart: Document 14"/>
          <p:cNvSpPr/>
          <p:nvPr/>
        </p:nvSpPr>
        <p:spPr>
          <a:xfrm>
            <a:off x="457200" y="2743200"/>
            <a:ext cx="3657599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void ShowName()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string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"Bob";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79388" algn="ctr"/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226951" y="2438400"/>
            <a:ext cx="3091150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 smtClean="0">
                <a:latin typeface="Consolas" charset="0"/>
                <a:ea typeface="Consolas" charset="0"/>
                <a:cs typeface="Consolas" charset="0"/>
              </a:rPr>
              <a:t>Procedure scope</a:t>
            </a:r>
            <a:endParaRPr lang="ru-RU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" name="Flowchart: Document 16"/>
          <p:cNvSpPr/>
          <p:nvPr/>
        </p:nvSpPr>
        <p:spPr>
          <a:xfrm>
            <a:off x="457200" y="4343400"/>
            <a:ext cx="3657600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private string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void SetString() 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"Hello World!";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79388" algn="just"/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228600" y="4038600"/>
            <a:ext cx="2943225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 smtClean="0">
                <a:latin typeface="Consolas" charset="0"/>
                <a:ea typeface="Consolas" charset="0"/>
                <a:cs typeface="Consolas" charset="0"/>
              </a:rPr>
              <a:t>Class scope</a:t>
            </a:r>
            <a:endParaRPr lang="ru-RU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Flowchart: Document 18"/>
          <p:cNvSpPr/>
          <p:nvPr/>
        </p:nvSpPr>
        <p:spPr>
          <a:xfrm>
            <a:off x="4276091" y="914400"/>
            <a:ext cx="4677467" cy="510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class CreateMessage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ru-RU" sz="1600" b="1" dirty="0" err="1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= "Hello";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 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. . .</a:t>
            </a: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ru-RU" sz="1600" dirty="0" err="1">
                <a:latin typeface="Consolas" charset="0"/>
                <a:ea typeface="Consolas" charset="0"/>
                <a:cs typeface="Consolas" charset="0"/>
              </a:rPr>
              <a:t>DisplayMessage</a:t>
            </a: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public void ShowMessage()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CreateMessage newMessage 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 = new CreateMessage();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MessageBox.Show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(newMessage.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}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4114799" y="838200"/>
            <a:ext cx="3114951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 smtClean="0">
                <a:latin typeface="Consolas" charset="0"/>
                <a:ea typeface="Consolas" charset="0"/>
                <a:cs typeface="Consolas" charset="0"/>
              </a:rPr>
              <a:t>Namespace scope</a:t>
            </a:r>
            <a:endParaRPr lang="ru-RU" dirty="0">
              <a:latin typeface="Consolas" charset="0"/>
              <a:ea typeface="Consolas" charset="0"/>
              <a:cs typeface="Consolas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Преобразование типов данных</a:t>
            </a:r>
            <a:endParaRPr lang="ru-RU" dirty="0"/>
          </a:p>
        </p:txBody>
      </p:sp>
      <p:sp>
        <p:nvSpPr>
          <p:cNvPr id="9" name="Rounded Rectangle 8"/>
          <p:cNvSpPr/>
          <p:nvPr/>
        </p:nvSpPr>
        <p:spPr>
          <a:xfrm>
            <a:off x="226951" y="1435501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0" name="Rounded Rectangle 4"/>
          <p:cNvSpPr/>
          <p:nvPr/>
        </p:nvSpPr>
        <p:spPr>
          <a:xfrm>
            <a:off x="290526" y="1483858"/>
            <a:ext cx="8599457" cy="893886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требует особых синтаксических конструкций и осуществляется компилятором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26950" y="710716"/>
            <a:ext cx="8726607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ounded Rectangle 4"/>
          <p:cNvSpPr/>
          <p:nvPr/>
        </p:nvSpPr>
        <p:spPr>
          <a:xfrm>
            <a:off x="254367" y="735853"/>
            <a:ext cx="8671774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 err="1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Невное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преобразование (</a:t>
            </a:r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implicit </a:t>
            </a:r>
            <a:r>
              <a:rPr lang="ru-RU" dirty="0" err="1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)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290526" y="2971800"/>
            <a:ext cx="8596669" cy="1323193"/>
            <a:chOff x="286909" y="4517400"/>
            <a:chExt cx="8596669" cy="1323193"/>
          </a:xfrm>
        </p:grpSpPr>
        <p:sp>
          <p:nvSpPr>
            <p:cNvPr id="78" name="Rectangle 77"/>
            <p:cNvSpPr/>
            <p:nvPr/>
          </p:nvSpPr>
          <p:spPr>
            <a:xfrm>
              <a:off x="286909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>
                  <a:latin typeface="Consolas" charset="0"/>
                  <a:ea typeface="Consolas" charset="0"/>
                  <a:cs typeface="Consolas" charset="0"/>
                </a:rPr>
                <a:t>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79" name="Straight Arrow Connector 78"/>
            <p:cNvCxnSpPr>
              <a:stCxn id="78" idx="3"/>
              <a:endCxn id="80" idx="1"/>
            </p:cNvCxnSpPr>
            <p:nvPr/>
          </p:nvCxnSpPr>
          <p:spPr>
            <a:xfrm>
              <a:off x="1234778" y="4739549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/>
            <p:cNvSpPr/>
            <p:nvPr/>
          </p:nvSpPr>
          <p:spPr>
            <a:xfrm>
              <a:off x="156551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ushort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84397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uint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22437" y="451740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ulong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86909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565517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short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843976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4144599" y="541369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long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400897" y="4944303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float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658854" y="4944302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double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817432" y="4938841"/>
              <a:ext cx="1066146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>
                  <a:latin typeface="Consolas" charset="0"/>
                  <a:ea typeface="Consolas" charset="0"/>
                  <a:cs typeface="Consolas" charset="0"/>
                </a:rPr>
                <a:t>decimal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91" name="Straight Arrow Connector 90"/>
            <p:cNvCxnSpPr>
              <a:stCxn id="78" idx="3"/>
              <a:endCxn id="84" idx="0"/>
            </p:cNvCxnSpPr>
            <p:nvPr/>
          </p:nvCxnSpPr>
          <p:spPr>
            <a:xfrm>
              <a:off x="1234778" y="4739549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80" idx="3"/>
              <a:endCxn id="81" idx="1"/>
            </p:cNvCxnSpPr>
            <p:nvPr/>
          </p:nvCxnSpPr>
          <p:spPr>
            <a:xfrm>
              <a:off x="2513386" y="4739549"/>
              <a:ext cx="330591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>
              <a:stCxn id="81" idx="3"/>
              <a:endCxn id="82" idx="1"/>
            </p:cNvCxnSpPr>
            <p:nvPr/>
          </p:nvCxnSpPr>
          <p:spPr>
            <a:xfrm flipV="1">
              <a:off x="3791846" y="4730852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3" idx="3"/>
              <a:endCxn id="84" idx="1"/>
            </p:cNvCxnSpPr>
            <p:nvPr/>
          </p:nvCxnSpPr>
          <p:spPr>
            <a:xfrm>
              <a:off x="1234778" y="5624116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84" idx="3"/>
              <a:endCxn id="85" idx="1"/>
            </p:cNvCxnSpPr>
            <p:nvPr/>
          </p:nvCxnSpPr>
          <p:spPr>
            <a:xfrm>
              <a:off x="2513386" y="5624116"/>
              <a:ext cx="33059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85" idx="3"/>
              <a:endCxn id="86" idx="1"/>
            </p:cNvCxnSpPr>
            <p:nvPr/>
          </p:nvCxnSpPr>
          <p:spPr>
            <a:xfrm>
              <a:off x="3791845" y="5624116"/>
              <a:ext cx="352754" cy="302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>
              <a:off x="2535400" y="4752691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>
              <a:off x="3790373" y="4739548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Elbow Connector 114"/>
            <p:cNvCxnSpPr>
              <a:stCxn id="82" idx="3"/>
              <a:endCxn id="90" idx="0"/>
            </p:cNvCxnSpPr>
            <p:nvPr/>
          </p:nvCxnSpPr>
          <p:spPr>
            <a:xfrm>
              <a:off x="5070306" y="4730852"/>
              <a:ext cx="3280199" cy="207989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Elbow Connector 116"/>
            <p:cNvCxnSpPr>
              <a:stCxn id="86" idx="3"/>
              <a:endCxn id="90" idx="2"/>
            </p:cNvCxnSpPr>
            <p:nvPr/>
          </p:nvCxnSpPr>
          <p:spPr>
            <a:xfrm flipV="1">
              <a:off x="5092468" y="5365744"/>
              <a:ext cx="3258037" cy="261398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endCxn id="87" idx="0"/>
            </p:cNvCxnSpPr>
            <p:nvPr/>
          </p:nvCxnSpPr>
          <p:spPr>
            <a:xfrm>
              <a:off x="5870455" y="4752691"/>
              <a:ext cx="4377" cy="19161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endCxn id="87" idx="2"/>
            </p:cNvCxnSpPr>
            <p:nvPr/>
          </p:nvCxnSpPr>
          <p:spPr>
            <a:xfrm flipV="1">
              <a:off x="5870455" y="5371206"/>
              <a:ext cx="4377" cy="25290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/>
            <p:nvPr/>
          </p:nvCxnSpPr>
          <p:spPr>
            <a:xfrm flipV="1">
              <a:off x="6348766" y="5171917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8365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Преобразование типов данных</a:t>
            </a:r>
            <a:endParaRPr lang="ru-RU" dirty="0"/>
          </a:p>
        </p:txBody>
      </p:sp>
      <p:sp>
        <p:nvSpPr>
          <p:cNvPr id="9" name="Rounded Rectangle 8"/>
          <p:cNvSpPr/>
          <p:nvPr/>
        </p:nvSpPr>
        <p:spPr>
          <a:xfrm>
            <a:off x="226952" y="1295400"/>
            <a:ext cx="8726606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0" name="Rounded Rectangle 4"/>
          <p:cNvSpPr/>
          <p:nvPr/>
        </p:nvSpPr>
        <p:spPr>
          <a:xfrm>
            <a:off x="290527" y="1343757"/>
            <a:ext cx="8599456" cy="893886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Требует, чтобы был написан код для выполнения преобразования, которое, в противном случае, может привести к потере информации или ошибке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09366" y="658454"/>
            <a:ext cx="8744191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ounded Rectangle 4"/>
          <p:cNvSpPr/>
          <p:nvPr/>
        </p:nvSpPr>
        <p:spPr>
          <a:xfrm>
            <a:off x="279267" y="679097"/>
            <a:ext cx="6987236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Явное преобразование (explicit conversion) или приведение (casting)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lowchart: Document 14"/>
          <p:cNvSpPr/>
          <p:nvPr/>
        </p:nvSpPr>
        <p:spPr>
          <a:xfrm>
            <a:off x="239652" y="2514600"/>
            <a:ext cx="8639804" cy="3581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b="1" dirty="0" err="1" smtClean="0">
                <a:latin typeface="Consolas" pitchFamily="49" charset="0"/>
                <a:cs typeface="Consolas" pitchFamily="49" charset="0"/>
              </a:rPr>
              <a:t>DataType</a:t>
            </a:r>
            <a:r>
              <a:rPr lang="ru-RU" sz="1600" b="1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variableName1 = (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DataType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)variableName2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possibleInt = "1234";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count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Convert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.ToInt32(possibleInt);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 = 1234;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numberString = number.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ToString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 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 = 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numberString = "1234";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if (int.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TryParse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(numberString, out number))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{// Conversion succeeded, number now equals 1234</a:t>
            </a:r>
            <a:r>
              <a:rPr lang="ru-RU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Константы и переменные только для чтения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01552" y="1334690"/>
            <a:ext cx="8752006" cy="148471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2" name="Rounded Rectangle 4"/>
          <p:cNvSpPr/>
          <p:nvPr/>
        </p:nvSpPr>
        <p:spPr>
          <a:xfrm>
            <a:off x="277751" y="1483736"/>
            <a:ext cx="7865401" cy="1149961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Используются только для хранения неизменяемых данных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Объявляются с помощью ключевого слова </a:t>
            </a:r>
            <a:r>
              <a:rPr lang="ru-RU" dirty="0" err="1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const</a:t>
            </a:r>
            <a:endParaRPr lang="ru-RU" dirty="0" smtClean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Значение можно  инициализировать только во время разработки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26952" y="749563"/>
            <a:ext cx="8726606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4"/>
          <p:cNvSpPr/>
          <p:nvPr/>
        </p:nvSpPr>
        <p:spPr>
          <a:xfrm>
            <a:off x="254369" y="774700"/>
            <a:ext cx="8671773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Константы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07413" y="3048000"/>
            <a:ext cx="8746145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const DataType variableName = 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const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double PI = 3.14159;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radius = 5;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double area = PI * radius * radius;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double circumference = 2 * PI * radius;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Константы и переменные только для чтения</a:t>
            </a:r>
            <a:endParaRPr lang="ru-RU" dirty="0"/>
          </a:p>
        </p:txBody>
      </p:sp>
      <p:sp>
        <p:nvSpPr>
          <p:cNvPr id="11" name="Rounded Rectangle 10"/>
          <p:cNvSpPr/>
          <p:nvPr/>
        </p:nvSpPr>
        <p:spPr>
          <a:xfrm>
            <a:off x="226951" y="1370303"/>
            <a:ext cx="8726606" cy="136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2" name="Rounded Rectangle 4"/>
          <p:cNvSpPr/>
          <p:nvPr/>
        </p:nvSpPr>
        <p:spPr>
          <a:xfrm>
            <a:off x="381000" y="1479922"/>
            <a:ext cx="7882202" cy="1149961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Используются только для хранения неизменяемых данных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Объявляются с помощью ключевого слова readonly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Значение можно  инициализировать во время выполнения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26951" y="686451"/>
            <a:ext cx="8726607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4"/>
          <p:cNvSpPr/>
          <p:nvPr/>
        </p:nvSpPr>
        <p:spPr>
          <a:xfrm>
            <a:off x="381000" y="711588"/>
            <a:ext cx="4732575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Переменные только для чтения (read-only)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Flowchart: Document 13"/>
          <p:cNvSpPr/>
          <p:nvPr/>
        </p:nvSpPr>
        <p:spPr>
          <a:xfrm>
            <a:off x="226951" y="2902559"/>
            <a:ext cx="8726606" cy="128844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readonly DataType variableName = Value;</a:t>
            </a:r>
          </a:p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readonly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string currentDateTime =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DateTime.Now.ToString</a:t>
            </a:r>
            <a:r>
              <a:rPr lang="ru-RU" sz="1600" dirty="0" smtClean="0">
                <a:latin typeface="Consolas" pitchFamily="49" charset="0"/>
                <a:cs typeface="Consolas" pitchFamily="49" charset="0"/>
              </a:rPr>
              <a:t>();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175989877"/>
              </p:ext>
            </p:extLst>
          </p:nvPr>
        </p:nvGraphicFramePr>
        <p:xfrm>
          <a:off x="304800" y="762000"/>
          <a:ext cx="86106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выражений и операций в С#</a:t>
            </a:r>
            <a:endParaRPr lang="ru-RU" dirty="0"/>
          </a:p>
        </p:txBody>
      </p:sp>
      <p:sp>
        <p:nvSpPr>
          <p:cNvPr id="7" name="Cloud Callout 6"/>
          <p:cNvSpPr/>
          <p:nvPr/>
        </p:nvSpPr>
        <p:spPr bwMode="auto">
          <a:xfrm>
            <a:off x="226951" y="1066800"/>
            <a:ext cx="8726607" cy="4038600"/>
          </a:xfrm>
          <a:prstGeom prst="cloudCallou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Знакомимся с созданием выражений с помощью различных операций, предоставляемых C#, и приоритетом операций</a:t>
            </a:r>
          </a:p>
          <a:p>
            <a:pPr indent="354013" algn="just"/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Выражения</a:t>
            </a:r>
            <a:endParaRPr lang="ru-RU" dirty="0"/>
          </a:p>
        </p:txBody>
      </p:sp>
      <p:sp>
        <p:nvSpPr>
          <p:cNvPr id="5" name="Rounded Rectangle 4"/>
          <p:cNvSpPr/>
          <p:nvPr/>
        </p:nvSpPr>
        <p:spPr>
          <a:xfrm>
            <a:off x="226952" y="838200"/>
            <a:ext cx="8726607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Выражения фундаментальная конструкция, используемая для вычисления и управления данными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752600"/>
            <a:ext cx="8726607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Выражения являются комбинацией операндов и операций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52351" y="2514600"/>
            <a:ext cx="8701207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a + 1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(a + b) / 2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"Answer: " + c.ToString()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b * System.Math.Tan(theta)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Операции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226952" y="864981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Арифметические  +, -, *, /,%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226952" y="1611618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Инкремент, декремент  ++, --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214252" y="2358255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Сравнение  ==,! =, &lt;,&gt;, &lt;=, &lt;=, is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226952" y="310849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Логические/битовые  &amp;, |, ^, &amp;&amp;, !, | |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239652" y="385899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Индексация  []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214252" y="461648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Приведение   (), as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226952" y="5373978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Присваивание  =, + =, -=, *=, =,% = . . .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4590255" y="841502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Битовый сдвиг  &lt;&lt;, &gt;&gt;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4590255" y="1611682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Информация о типе SizeOf, TypeOf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4590255" y="2397060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Конкатенация и удаление делегатов +, -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4602955" y="3182438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Контроль за переполнением  checked, unchecked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4602955" y="3967816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Разыменования и получения адреса *, -&gt;, [ ], &amp;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4602955" y="4797314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Условная  ?: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Приоритет операций</a:t>
            </a:r>
            <a:endParaRPr lang="ru-RU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304800" y="762000"/>
            <a:ext cx="8610600" cy="5585870"/>
            <a:chOff x="838200" y="751275"/>
            <a:chExt cx="7658100" cy="5585870"/>
          </a:xfrm>
        </p:grpSpPr>
        <p:sp>
          <p:nvSpPr>
            <p:cNvPr id="4" name="Freeform 3"/>
            <p:cNvSpPr/>
            <p:nvPr/>
          </p:nvSpPr>
          <p:spPr>
            <a:xfrm>
              <a:off x="4191000" y="751275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++, -- (префиксные), +, - (унарные), !, ~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>
              <a:off x="4216400" y="1176106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*, /, %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>
              <a:off x="4216400" y="159876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+, -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4229100" y="2044137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&lt;&lt;, &gt;&gt;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>
              <a:off x="4229100" y="2466800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&lt;, &gt;, &lt;=, &gt;=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>
              <a:off x="4229100" y="288233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==, !=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Freeform 13"/>
            <p:cNvSpPr/>
            <p:nvPr/>
          </p:nvSpPr>
          <p:spPr>
            <a:xfrm>
              <a:off x="4229100" y="3301991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&amp;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5" name="Freeform 14"/>
            <p:cNvSpPr/>
            <p:nvPr/>
          </p:nvSpPr>
          <p:spPr>
            <a:xfrm>
              <a:off x="4229100" y="374717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^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4229100" y="4204732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|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7" name="Freeform 16"/>
            <p:cNvSpPr/>
            <p:nvPr/>
          </p:nvSpPr>
          <p:spPr>
            <a:xfrm>
              <a:off x="4229100" y="4656778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&amp;&amp;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8" name="Freeform 17"/>
            <p:cNvSpPr/>
            <p:nvPr/>
          </p:nvSpPr>
          <p:spPr>
            <a:xfrm>
              <a:off x="4216400" y="5108824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||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9" name="Freeform 18"/>
            <p:cNvSpPr/>
            <p:nvPr/>
          </p:nvSpPr>
          <p:spPr>
            <a:xfrm>
              <a:off x="4203700" y="5565527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операции присваивания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0" name="Freeform 19"/>
            <p:cNvSpPr/>
            <p:nvPr/>
          </p:nvSpPr>
          <p:spPr>
            <a:xfrm>
              <a:off x="4216400" y="6010895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 smtClean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++, -- (постфиксные)</a:t>
              </a:r>
              <a:endParaRPr lang="ru-RU" sz="16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838200" y="914400"/>
              <a:ext cx="2514600" cy="457200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r>
                <a:rPr lang="ru-RU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Наивысший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838200" y="5410200"/>
              <a:ext cx="2514600" cy="457200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r>
                <a:rPr lang="ru-RU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Самый низкий</a:t>
              </a:r>
            </a:p>
          </p:txBody>
        </p:sp>
        <p:sp>
          <p:nvSpPr>
            <p:cNvPr id="8" name="Up-Down Arrow 7"/>
            <p:cNvSpPr/>
            <p:nvPr/>
          </p:nvSpPr>
          <p:spPr>
            <a:xfrm>
              <a:off x="1828800" y="1600200"/>
              <a:ext cx="533400" cy="3657600"/>
            </a:xfrm>
            <a:prstGeom prst="upDown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endParaRPr lang="ru-RU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операторов выбора</a:t>
            </a:r>
            <a:endParaRPr lang="ru-RU" dirty="0"/>
          </a:p>
        </p:txBody>
      </p:sp>
      <p:sp>
        <p:nvSpPr>
          <p:cNvPr id="7" name="Cloud Callout 6"/>
          <p:cNvSpPr/>
          <p:nvPr/>
        </p:nvSpPr>
        <p:spPr bwMode="auto">
          <a:xfrm>
            <a:off x="685800" y="1066800"/>
            <a:ext cx="7772400" cy="4038600"/>
          </a:xfrm>
          <a:prstGeom prst="cloudCallou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just"/>
            <a:r>
              <a:rPr lang="ru-RU" sz="2000" dirty="0">
                <a:latin typeface="Calibri" charset="0"/>
                <a:ea typeface="Calibri" charset="0"/>
                <a:cs typeface="Calibri" charset="0"/>
              </a:rPr>
              <a:t>Знакомимся с различными типами операторов выбора и рекомендациями по их использованию в приложениях .NET Framework</a:t>
            </a:r>
          </a:p>
          <a:p>
            <a:pPr indent="354013" algn="just"/>
            <a:endParaRPr lang="ru-RU" sz="2000" dirty="0"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сокращенной формы оператора if (one-way if)</a:t>
            </a:r>
            <a:endParaRPr lang="ru-RU" dirty="0"/>
          </a:p>
        </p:txBody>
      </p:sp>
      <p:sp>
        <p:nvSpPr>
          <p:cNvPr id="5" name="Rounded Rectangle 4"/>
          <p:cNvSpPr/>
          <p:nvPr/>
        </p:nvSpPr>
        <p:spPr>
          <a:xfrm>
            <a:off x="226951" y="1295400"/>
            <a:ext cx="8726607" cy="24384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 [code to execute]</a:t>
            </a: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2000" y="990600"/>
            <a:ext cx="20574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962400"/>
            <a:ext cx="8726607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62000" y="38100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сокращенной формы оператора if (one-way if)</a:t>
            </a:r>
            <a:endParaRPr lang="ru-RU" dirty="0"/>
          </a:p>
        </p:txBody>
      </p:sp>
      <p:sp>
        <p:nvSpPr>
          <p:cNvPr id="5" name="Rounded Rectangle 4"/>
          <p:cNvSpPr/>
          <p:nvPr/>
        </p:nvSpPr>
        <p:spPr>
          <a:xfrm>
            <a:off x="226951" y="822812"/>
            <a:ext cx="8726607" cy="121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С# предлагает две логические операции: логическая операция AND, которая представлена знаком операции «&amp;&amp;» и логическая операция OR, которая представлена знаком операции «||»</a:t>
            </a:r>
            <a:endParaRPr lang="ru-RU" b="1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1" y="2196152"/>
            <a:ext cx="8726607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validPercentage;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(percent &gt;= 0 &amp;&amp; percent &lt;= 100)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validPercentage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1" y="4648200"/>
            <a:ext cx="8726607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invalidPercentage;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(percent &lt; 0 || percent &gt; 100)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invalidPercentage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Flowchart: Document 6"/>
          <p:cNvSpPr/>
          <p:nvPr/>
        </p:nvSpPr>
        <p:spPr>
          <a:xfrm>
            <a:off x="226951" y="3810000"/>
            <a:ext cx="8726607" cy="76200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validPercentage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percent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&gt;= 0 &amp;&amp;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percent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&lt;= 100;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полной формы оператора if (either-or if)</a:t>
            </a:r>
            <a:endParaRPr lang="ru-RU" dirty="0"/>
          </a:p>
        </p:txBody>
      </p:sp>
      <p:sp>
        <p:nvSpPr>
          <p:cNvPr id="5" name="Rounded Rectangle 4"/>
          <p:cNvSpPr/>
          <p:nvPr/>
        </p:nvSpPr>
        <p:spPr>
          <a:xfrm>
            <a:off x="226951" y="1143000"/>
            <a:ext cx="8726607" cy="24384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false]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39652" y="762000"/>
            <a:ext cx="21336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733800"/>
            <a:ext cx="8726607" cy="2514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less than or equal 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39652" y="3352800"/>
            <a:ext cx="21336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полной формы оператора if (either-or if)</a:t>
            </a:r>
            <a:endParaRPr lang="ru-RU" dirty="0"/>
          </a:p>
        </p:txBody>
      </p:sp>
      <p:sp>
        <p:nvSpPr>
          <p:cNvPr id="5" name="Rounded Rectangle 4"/>
          <p:cNvSpPr/>
          <p:nvPr/>
        </p:nvSpPr>
        <p:spPr>
          <a:xfrm>
            <a:off x="226952" y="914400"/>
            <a:ext cx="8688448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Использование тернарной операции «?:» - альтернатива использованию полной формы оператора if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1" y="3886200"/>
            <a:ext cx="8688449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carColor = "green";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response = carColor == "red" ? "You have a red car" : "You do not have a red car";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4800" y="35052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1" y="2352533"/>
            <a:ext cx="8726607" cy="838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Type result = [condition] ? [true expression] : [false expression]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18448" y="2047733"/>
            <a:ext cx="19050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HelveticaLTStd-Roman"/>
                <a:cs typeface="Consolas" pitchFamily="49" charset="0"/>
              </a:rPr>
              <a:t>Использование лесенки if else if…(multiple-outcome if)</a:t>
            </a:r>
            <a:endParaRPr lang="ru-RU" dirty="0">
              <a:latin typeface="HelveticaLTStd-Roman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6952" y="1524000"/>
            <a:ext cx="8726607" cy="3810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([condition2])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false and condition2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and condition2 are both false]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143000"/>
            <a:ext cx="1982848" cy="55728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2">
                    <a:lumMod val="50000"/>
                  </a:schemeClr>
                </a:solidFill>
              </a:rPr>
              <a:t>Что такое переменная?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6952" y="762000"/>
            <a:ext cx="8726606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Переменная представляет именованное место в памяти для хранения порции данных</a:t>
            </a:r>
            <a:endParaRPr lang="ru-RU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226953" y="1789045"/>
            <a:ext cx="8726606" cy="545592"/>
          </a:xfrm>
          <a:custGeom>
            <a:avLst/>
            <a:gdLst>
              <a:gd name="connsiteX0" fmla="*/ 0 w 7467600"/>
              <a:gd name="connsiteY0" fmla="*/ 90934 h 545592"/>
              <a:gd name="connsiteX1" fmla="*/ 90934 w 7467600"/>
              <a:gd name="connsiteY1" fmla="*/ 0 h 545592"/>
              <a:gd name="connsiteX2" fmla="*/ 7376666 w 7467600"/>
              <a:gd name="connsiteY2" fmla="*/ 0 h 545592"/>
              <a:gd name="connsiteX3" fmla="*/ 7467600 w 7467600"/>
              <a:gd name="connsiteY3" fmla="*/ 90934 h 545592"/>
              <a:gd name="connsiteX4" fmla="*/ 7467600 w 7467600"/>
              <a:gd name="connsiteY4" fmla="*/ 454658 h 545592"/>
              <a:gd name="connsiteX5" fmla="*/ 7376666 w 7467600"/>
              <a:gd name="connsiteY5" fmla="*/ 545592 h 545592"/>
              <a:gd name="connsiteX6" fmla="*/ 90934 w 7467600"/>
              <a:gd name="connsiteY6" fmla="*/ 545592 h 545592"/>
              <a:gd name="connsiteX7" fmla="*/ 0 w 7467600"/>
              <a:gd name="connsiteY7" fmla="*/ 454658 h 545592"/>
              <a:gd name="connsiteX8" fmla="*/ 0 w 7467600"/>
              <a:gd name="connsiteY8" fmla="*/ 90934 h 54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545592">
                <a:moveTo>
                  <a:pt x="0" y="90934"/>
                </a:moveTo>
                <a:cubicBezTo>
                  <a:pt x="0" y="40713"/>
                  <a:pt x="40713" y="0"/>
                  <a:pt x="90934" y="0"/>
                </a:cubicBezTo>
                <a:lnTo>
                  <a:pt x="7376666" y="0"/>
                </a:lnTo>
                <a:cubicBezTo>
                  <a:pt x="7426887" y="0"/>
                  <a:pt x="7467600" y="40713"/>
                  <a:pt x="7467600" y="90934"/>
                </a:cubicBezTo>
                <a:lnTo>
                  <a:pt x="7467600" y="454658"/>
                </a:lnTo>
                <a:cubicBezTo>
                  <a:pt x="7467600" y="504879"/>
                  <a:pt x="7426887" y="545592"/>
                  <a:pt x="7376666" y="545592"/>
                </a:cubicBezTo>
                <a:lnTo>
                  <a:pt x="90934" y="545592"/>
                </a:lnTo>
                <a:cubicBezTo>
                  <a:pt x="40713" y="545592"/>
                  <a:pt x="0" y="504879"/>
                  <a:pt x="0" y="454658"/>
                </a:cubicBezTo>
                <a:lnTo>
                  <a:pt x="0" y="9093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34" tIns="102834" rIns="102834" bIns="102834" numCol="1" spcCol="1270" anchor="ctr" anchorCtr="0">
            <a:noAutofit/>
          </a:bodyPr>
          <a:lstStyle/>
          <a:p>
            <a:pPr lvl="0" algn="just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i="0" kern="1200" noProof="0" dirty="0" smtClean="0">
                <a:latin typeface="Calibri" charset="0"/>
                <a:ea typeface="Calibri" charset="0"/>
                <a:cs typeface="Calibri" charset="0"/>
              </a:rPr>
              <a:t>Переменная </a:t>
            </a:r>
            <a:r>
              <a:rPr lang="ru-RU" kern="1200" noProof="0" dirty="0" smtClean="0">
                <a:latin typeface="Calibri" charset="0"/>
                <a:ea typeface="Calibri" charset="0"/>
                <a:cs typeface="Calibri" charset="0"/>
              </a:rPr>
              <a:t>характеризуется:</a:t>
            </a:r>
            <a:endParaRPr lang="ru-RU" i="0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226953" y="2490157"/>
            <a:ext cx="8726606" cy="417200"/>
          </a:xfrm>
          <a:custGeom>
            <a:avLst/>
            <a:gdLst>
              <a:gd name="connsiteX0" fmla="*/ 0 w 7467600"/>
              <a:gd name="connsiteY0" fmla="*/ 69535 h 417200"/>
              <a:gd name="connsiteX1" fmla="*/ 69535 w 7467600"/>
              <a:gd name="connsiteY1" fmla="*/ 0 h 417200"/>
              <a:gd name="connsiteX2" fmla="*/ 7398065 w 7467600"/>
              <a:gd name="connsiteY2" fmla="*/ 0 h 417200"/>
              <a:gd name="connsiteX3" fmla="*/ 7467600 w 7467600"/>
              <a:gd name="connsiteY3" fmla="*/ 69535 h 417200"/>
              <a:gd name="connsiteX4" fmla="*/ 7467600 w 7467600"/>
              <a:gd name="connsiteY4" fmla="*/ 347665 h 417200"/>
              <a:gd name="connsiteX5" fmla="*/ 7398065 w 7467600"/>
              <a:gd name="connsiteY5" fmla="*/ 417200 h 417200"/>
              <a:gd name="connsiteX6" fmla="*/ 69535 w 7467600"/>
              <a:gd name="connsiteY6" fmla="*/ 417200 h 417200"/>
              <a:gd name="connsiteX7" fmla="*/ 0 w 7467600"/>
              <a:gd name="connsiteY7" fmla="*/ 347665 h 417200"/>
              <a:gd name="connsiteX8" fmla="*/ 0 w 7467600"/>
              <a:gd name="connsiteY8" fmla="*/ 69535 h 41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17200">
                <a:moveTo>
                  <a:pt x="0" y="69535"/>
                </a:moveTo>
                <a:cubicBezTo>
                  <a:pt x="0" y="31132"/>
                  <a:pt x="31132" y="0"/>
                  <a:pt x="69535" y="0"/>
                </a:cubicBezTo>
                <a:lnTo>
                  <a:pt x="7398065" y="0"/>
                </a:lnTo>
                <a:cubicBezTo>
                  <a:pt x="7436468" y="0"/>
                  <a:pt x="7467600" y="31132"/>
                  <a:pt x="7467600" y="69535"/>
                </a:cubicBezTo>
                <a:lnTo>
                  <a:pt x="7467600" y="347665"/>
                </a:lnTo>
                <a:cubicBezTo>
                  <a:pt x="7467600" y="386068"/>
                  <a:pt x="7436468" y="417200"/>
                  <a:pt x="7398065" y="417200"/>
                </a:cubicBezTo>
                <a:lnTo>
                  <a:pt x="69535" y="417200"/>
                </a:lnTo>
                <a:cubicBezTo>
                  <a:pt x="31132" y="417200"/>
                  <a:pt x="0" y="386068"/>
                  <a:pt x="0" y="347665"/>
                </a:cubicBezTo>
                <a:lnTo>
                  <a:pt x="0" y="69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46" tIns="88946" rIns="88946" bIns="8894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 smtClean="0">
                <a:latin typeface="Calibri" charset="0"/>
                <a:ea typeface="Calibri" charset="0"/>
                <a:cs typeface="Calibri" charset="0"/>
              </a:rPr>
              <a:t>Имя (Name)</a:t>
            </a:r>
            <a:endParaRPr lang="ru-RU" sz="1800" b="0" i="0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226953" y="3062877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 smtClean="0">
                <a:latin typeface="Calibri" charset="0"/>
                <a:ea typeface="Calibri" charset="0"/>
                <a:cs typeface="Calibri" charset="0"/>
              </a:rPr>
              <a:t>Адрес (Address)</a:t>
            </a:r>
            <a:endParaRPr lang="ru-RU" sz="1800" b="0" i="0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226953" y="3647597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 smtClean="0">
                <a:latin typeface="Calibri" charset="0"/>
                <a:ea typeface="Calibri" charset="0"/>
                <a:cs typeface="Calibri" charset="0"/>
              </a:rPr>
              <a:t>Тип данных (Data type)</a:t>
            </a:r>
            <a:endParaRPr lang="ru-RU" sz="1800" b="0" i="0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226953" y="4232316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 smtClean="0">
                <a:latin typeface="Calibri" charset="0"/>
                <a:ea typeface="Calibri" charset="0"/>
                <a:cs typeface="Calibri" charset="0"/>
              </a:rPr>
              <a:t>Значение (Value)</a:t>
            </a:r>
            <a:endParaRPr lang="ru-RU" sz="1800" b="0" i="0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226953" y="4817035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 smtClean="0">
                <a:latin typeface="Calibri" charset="0"/>
                <a:ea typeface="Calibri" charset="0"/>
                <a:cs typeface="Calibri" charset="0"/>
              </a:rPr>
              <a:t>Область видимости (Scope)</a:t>
            </a:r>
            <a:endParaRPr lang="ru-RU" sz="1800" b="0" i="0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226953" y="5401755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 smtClean="0">
                <a:latin typeface="Calibri" charset="0"/>
                <a:ea typeface="Calibri" charset="0"/>
                <a:cs typeface="Calibri" charset="0"/>
              </a:rPr>
              <a:t>Время жизни (Lifetime)</a:t>
            </a:r>
            <a:endParaRPr lang="ru-RU" sz="1800" b="0" i="0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HelveticaLTStd-Roman"/>
                <a:cs typeface="Consolas" pitchFamily="49" charset="0"/>
              </a:rPr>
              <a:t>Использование лесенки if else if…(multiple-outcome if)</a:t>
            </a:r>
            <a:endParaRPr lang="ru-RU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1" y="1371600"/>
            <a:ext cx="8726607" cy="4343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 if (a &gt; 10)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Add code to execute if a is greater than 10 and less than   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or equal 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 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less than or equal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//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26951" y="914400"/>
            <a:ext cx="2211448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оператора Switch</a:t>
            </a:r>
            <a:endParaRPr lang="ru-RU" dirty="0"/>
          </a:p>
        </p:txBody>
      </p:sp>
      <p:sp>
        <p:nvSpPr>
          <p:cNvPr id="5" name="Rounded Rectangle 4"/>
          <p:cNvSpPr/>
          <p:nvPr/>
        </p:nvSpPr>
        <p:spPr>
          <a:xfrm>
            <a:off x="226952" y="1371600"/>
            <a:ext cx="4268848" cy="3810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switch ([expression to check])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[test1]: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[test2]: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143000"/>
            <a:ext cx="2059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4038600" y="1335206"/>
            <a:ext cx="4914959" cy="4648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swith(a)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case 0: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0.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1: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2: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3: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1, 2, or 3.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any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other value.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114800" y="11430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оператора Switch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26951" y="838200"/>
            <a:ext cx="8726607" cy="563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int caseSwitch = 1;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switch (caseSwitch)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case 1: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1");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case 2: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2");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case 7 - 4</a:t>
            </a:r>
            <a:r>
              <a:rPr lang="arn-CL" sz="1600" dirty="0">
                <a:latin typeface="Consolas" pitchFamily="49" charset="0"/>
                <a:cs typeface="Consolas" pitchFamily="49" charset="0"/>
              </a:rPr>
              <a:t>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3");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case 4: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while (true)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	{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             Console.WriteLine("Endless looping. . . .");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	}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 Console.WriteLine("Default case");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}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3420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708512"/>
            <a:ext cx="5335648" cy="2209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блок кода в операторе switch должен заканчиваться оператором, который явно завершает конструкцию ([exit case statement]). Если опустить этот оператор, созникнет ошибка компиляции. В качестве таких оператов можно использовать: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оператора Switch</a:t>
            </a:r>
            <a:endParaRPr lang="ru-RU" dirty="0"/>
          </a:p>
        </p:txBody>
      </p:sp>
      <p:sp>
        <p:nvSpPr>
          <p:cNvPr id="6" name="Freeform 5"/>
          <p:cNvSpPr/>
          <p:nvPr/>
        </p:nvSpPr>
        <p:spPr>
          <a:xfrm>
            <a:off x="5714999" y="7620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r>
              <a:rPr lang="ru-RU" sz="1800" b="0" kern="12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5714999" y="1414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goto case [testX];</a:t>
            </a:r>
            <a:r>
              <a:rPr lang="ru-RU" sz="1800" kern="12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5714999" y="2062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return;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5714999" y="2710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throw;</a:t>
            </a:r>
            <a:r>
              <a:rPr lang="en-US" sz="1800" kern="12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26952" y="3048000"/>
            <a:ext cx="53356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switch(carColor.ToLower())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case "red":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Red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case "blue":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Blue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Unknown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Рекомендации по использованию операторов выбора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226951" y="8005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</a:t>
            </a: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если существует одно условие, осуществляющее контроль за исполнением одного блока кода 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226951" y="18778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if/else</a:t>
            </a: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если существует одно условие, осуществляющее контроль за исполнением одного из двух блоков кода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226951" y="29551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 else if...</a:t>
            </a: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для запуска одного из нескольких блоков кода на основе условий, которые состоят из нескольких переменных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226951" y="40324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вложенные конструкции </a:t>
            </a:r>
            <a:r>
              <a:rPr lang="ru-RU" sz="1800" b="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</a:t>
            </a: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при более сложном анализе условий, состоящих из нескольких переменных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226951" y="51097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оператор </a:t>
            </a:r>
            <a:r>
              <a:rPr lang="ru-RU" sz="1800" b="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switch</a:t>
            </a: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для выполнения действий, основанных на возможных значения одной переменной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операторов цикла</a:t>
            </a:r>
            <a:endParaRPr lang="ru-RU" dirty="0"/>
          </a:p>
        </p:txBody>
      </p:sp>
      <p:sp>
        <p:nvSpPr>
          <p:cNvPr id="7" name="Cloud Callout 6"/>
          <p:cNvSpPr/>
          <p:nvPr/>
        </p:nvSpPr>
        <p:spPr bwMode="auto">
          <a:xfrm>
            <a:off x="226951" y="1066800"/>
            <a:ext cx="8726607" cy="4038600"/>
          </a:xfrm>
          <a:prstGeom prst="cloudCallou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just"/>
            <a:r>
              <a:rPr lang="ru-RU" sz="2000" dirty="0">
                <a:latin typeface="Calibri" charset="0"/>
                <a:ea typeface="Calibri" charset="0"/>
                <a:cs typeface="Calibri" charset="0"/>
              </a:rPr>
              <a:t>Знакомимся с основными операторами цикла, доступными в C#, и возможностями их использования в приложениях</a:t>
            </a:r>
          </a:p>
          <a:p>
            <a:pPr algn="just"/>
            <a:endParaRPr lang="ru-RU" sz="2000" dirty="0">
              <a:latin typeface="Calibri" charset="0"/>
              <a:ea typeface="Calibri" charset="0"/>
              <a:cs typeface="Calibri" charset="0"/>
            </a:endParaRPr>
          </a:p>
          <a:p>
            <a:pPr indent="354013" algn="just"/>
            <a:endParaRPr lang="ru-RU" sz="2000" dirty="0"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Типы операторов цикла</a:t>
            </a:r>
            <a:br>
              <a:rPr lang="ru-RU" dirty="0" smtClean="0"/>
            </a:b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226952" y="1015630"/>
            <a:ext cx="8688448" cy="614739"/>
          </a:xfrm>
          <a:custGeom>
            <a:avLst/>
            <a:gdLst>
              <a:gd name="connsiteX0" fmla="*/ 0 w 8610600"/>
              <a:gd name="connsiteY0" fmla="*/ 102459 h 614739"/>
              <a:gd name="connsiteX1" fmla="*/ 102459 w 8610600"/>
              <a:gd name="connsiteY1" fmla="*/ 0 h 614739"/>
              <a:gd name="connsiteX2" fmla="*/ 8508141 w 8610600"/>
              <a:gd name="connsiteY2" fmla="*/ 0 h 614739"/>
              <a:gd name="connsiteX3" fmla="*/ 8610600 w 8610600"/>
              <a:gd name="connsiteY3" fmla="*/ 102459 h 614739"/>
              <a:gd name="connsiteX4" fmla="*/ 8610600 w 8610600"/>
              <a:gd name="connsiteY4" fmla="*/ 512280 h 614739"/>
              <a:gd name="connsiteX5" fmla="*/ 8508141 w 8610600"/>
              <a:gd name="connsiteY5" fmla="*/ 614739 h 614739"/>
              <a:gd name="connsiteX6" fmla="*/ 102459 w 8610600"/>
              <a:gd name="connsiteY6" fmla="*/ 614739 h 614739"/>
              <a:gd name="connsiteX7" fmla="*/ 0 w 8610600"/>
              <a:gd name="connsiteY7" fmla="*/ 512280 h 614739"/>
              <a:gd name="connsiteX8" fmla="*/ 0 w 8610600"/>
              <a:gd name="connsiteY8" fmla="*/ 102459 h 614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614739">
                <a:moveTo>
                  <a:pt x="0" y="102459"/>
                </a:moveTo>
                <a:cubicBezTo>
                  <a:pt x="0" y="45872"/>
                  <a:pt x="45872" y="0"/>
                  <a:pt x="102459" y="0"/>
                </a:cubicBezTo>
                <a:lnTo>
                  <a:pt x="8508141" y="0"/>
                </a:lnTo>
                <a:cubicBezTo>
                  <a:pt x="8564728" y="0"/>
                  <a:pt x="8610600" y="45872"/>
                  <a:pt x="8610600" y="102459"/>
                </a:cubicBezTo>
                <a:lnTo>
                  <a:pt x="8610600" y="512280"/>
                </a:lnTo>
                <a:cubicBezTo>
                  <a:pt x="8610600" y="568867"/>
                  <a:pt x="8564728" y="614739"/>
                  <a:pt x="8508141" y="614739"/>
                </a:cubicBezTo>
                <a:lnTo>
                  <a:pt x="102459" y="614739"/>
                </a:lnTo>
                <a:cubicBezTo>
                  <a:pt x="45872" y="614739"/>
                  <a:pt x="0" y="568867"/>
                  <a:pt x="0" y="512280"/>
                </a:cubicBezTo>
                <a:lnTo>
                  <a:pt x="0" y="102459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8589" tIns="98589" rIns="98589" bIns="9858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C# существует три типа операторов цикла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226952" y="1817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позволяет выполнять блок кода ноль или более раз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226952" y="3221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do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работает аналогично циклу while, условие проверяется в конце итерации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226952" y="4625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for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for позволяет выполнять код заданное количество раз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1241912"/>
            <a:ext cx="3278248" cy="1371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while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708512"/>
            <a:ext cx="23638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2" y="32766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balance = 100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rate = 2.5;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targetBalance = 1000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years = 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while (balance &lt;= targetBalance)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balance *= (rate / 100) + 1;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years +=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6952" y="2700822"/>
            <a:ext cx="1678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оператора while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3962399" y="1061245"/>
            <a:ext cx="4991159" cy="685800"/>
          </a:xfrm>
          <a:custGeom>
            <a:avLst/>
            <a:gdLst>
              <a:gd name="connsiteX0" fmla="*/ 0 w 4800600"/>
              <a:gd name="connsiteY0" fmla="*/ 57050 h 342291"/>
              <a:gd name="connsiteX1" fmla="*/ 57050 w 4800600"/>
              <a:gd name="connsiteY1" fmla="*/ 0 h 342291"/>
              <a:gd name="connsiteX2" fmla="*/ 4743550 w 4800600"/>
              <a:gd name="connsiteY2" fmla="*/ 0 h 342291"/>
              <a:gd name="connsiteX3" fmla="*/ 4800600 w 4800600"/>
              <a:gd name="connsiteY3" fmla="*/ 57050 h 342291"/>
              <a:gd name="connsiteX4" fmla="*/ 4800600 w 4800600"/>
              <a:gd name="connsiteY4" fmla="*/ 285241 h 342291"/>
              <a:gd name="connsiteX5" fmla="*/ 4743550 w 4800600"/>
              <a:gd name="connsiteY5" fmla="*/ 342291 h 342291"/>
              <a:gd name="connsiteX6" fmla="*/ 57050 w 4800600"/>
              <a:gd name="connsiteY6" fmla="*/ 342291 h 342291"/>
              <a:gd name="connsiteX7" fmla="*/ 0 w 4800600"/>
              <a:gd name="connsiteY7" fmla="*/ 285241 h 342291"/>
              <a:gd name="connsiteX8" fmla="*/ 0 w 4800600"/>
              <a:gd name="connsiteY8" fmla="*/ 57050 h 342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342291">
                <a:moveTo>
                  <a:pt x="0" y="57050"/>
                </a:moveTo>
                <a:cubicBezTo>
                  <a:pt x="0" y="25542"/>
                  <a:pt x="25542" y="0"/>
                  <a:pt x="57050" y="0"/>
                </a:cubicBezTo>
                <a:lnTo>
                  <a:pt x="4743550" y="0"/>
                </a:lnTo>
                <a:cubicBezTo>
                  <a:pt x="4775058" y="0"/>
                  <a:pt x="4800600" y="25542"/>
                  <a:pt x="4800600" y="57050"/>
                </a:cubicBezTo>
                <a:lnTo>
                  <a:pt x="4800600" y="285241"/>
                </a:lnTo>
                <a:cubicBezTo>
                  <a:pt x="4800600" y="316749"/>
                  <a:pt x="4775058" y="342291"/>
                  <a:pt x="4743550" y="342291"/>
                </a:cubicBezTo>
                <a:lnTo>
                  <a:pt x="57050" y="342291"/>
                </a:lnTo>
                <a:cubicBezTo>
                  <a:pt x="25542" y="342291"/>
                  <a:pt x="0" y="316749"/>
                  <a:pt x="0" y="285241"/>
                </a:cubicBezTo>
                <a:lnTo>
                  <a:pt x="0" y="5705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85289" tIns="85289" rIns="85289" bIns="8528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содержит следующие элементы: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3962399" y="1893890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while, которое определяет цикл while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3962399" y="2960690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Условие, которое проверяется в начале каждой итерации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3962399" y="4033045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кода, который выполняется на каждой итерации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3" y="1371600"/>
            <a:ext cx="3506848" cy="14478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do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 while ([condition]);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3" y="838200"/>
            <a:ext cx="2059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08697" y="3429000"/>
            <a:ext cx="8726606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userInput = "";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userInput = GetUserInput();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if (userInput.Length &lt; 5)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You must enter at least 5 characters.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 while (userInput.Length &lt; 5);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08697" y="2888236"/>
            <a:ext cx="1514321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оператора do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3962399" y="915164"/>
            <a:ext cx="4991159" cy="735675"/>
          </a:xfrm>
          <a:custGeom>
            <a:avLst/>
            <a:gdLst>
              <a:gd name="connsiteX0" fmla="*/ 0 w 4800600"/>
              <a:gd name="connsiteY0" fmla="*/ 84646 h 507868"/>
              <a:gd name="connsiteX1" fmla="*/ 84646 w 4800600"/>
              <a:gd name="connsiteY1" fmla="*/ 0 h 507868"/>
              <a:gd name="connsiteX2" fmla="*/ 4715954 w 4800600"/>
              <a:gd name="connsiteY2" fmla="*/ 0 h 507868"/>
              <a:gd name="connsiteX3" fmla="*/ 4800600 w 4800600"/>
              <a:gd name="connsiteY3" fmla="*/ 84646 h 507868"/>
              <a:gd name="connsiteX4" fmla="*/ 4800600 w 4800600"/>
              <a:gd name="connsiteY4" fmla="*/ 423222 h 507868"/>
              <a:gd name="connsiteX5" fmla="*/ 4715954 w 4800600"/>
              <a:gd name="connsiteY5" fmla="*/ 507868 h 507868"/>
              <a:gd name="connsiteX6" fmla="*/ 84646 w 4800600"/>
              <a:gd name="connsiteY6" fmla="*/ 507868 h 507868"/>
              <a:gd name="connsiteX7" fmla="*/ 0 w 4800600"/>
              <a:gd name="connsiteY7" fmla="*/ 423222 h 507868"/>
              <a:gd name="connsiteX8" fmla="*/ 0 w 4800600"/>
              <a:gd name="connsiteY8" fmla="*/ 84646 h 50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507868">
                <a:moveTo>
                  <a:pt x="0" y="84646"/>
                </a:moveTo>
                <a:cubicBezTo>
                  <a:pt x="0" y="37897"/>
                  <a:pt x="37897" y="0"/>
                  <a:pt x="84646" y="0"/>
                </a:cubicBezTo>
                <a:lnTo>
                  <a:pt x="4715954" y="0"/>
                </a:lnTo>
                <a:cubicBezTo>
                  <a:pt x="4762703" y="0"/>
                  <a:pt x="4800600" y="37897"/>
                  <a:pt x="4800600" y="84646"/>
                </a:cubicBezTo>
                <a:lnTo>
                  <a:pt x="4800600" y="423222"/>
                </a:lnTo>
                <a:cubicBezTo>
                  <a:pt x="4800600" y="469971"/>
                  <a:pt x="4762703" y="507868"/>
                  <a:pt x="4715954" y="507868"/>
                </a:cubicBezTo>
                <a:lnTo>
                  <a:pt x="84646" y="507868"/>
                </a:lnTo>
                <a:cubicBezTo>
                  <a:pt x="37897" y="507868"/>
                  <a:pt x="0" y="469971"/>
                  <a:pt x="0" y="423222"/>
                </a:cubicBezTo>
                <a:lnTo>
                  <a:pt x="0" y="8464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3372" tIns="93372" rIns="93372" bIns="93372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 цикла do содержит следующие элементы: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3962399" y="17526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do, которое определяет цикл do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3962399" y="25908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кода, который выполняется на каждой итерации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3962399" y="34290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Условие, которое проверяется в конце каждой итерации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56332" y="1143000"/>
            <a:ext cx="8696836" cy="14478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for ([counter variable] = [starting value]; [limit]; [counter modification])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07618" y="685800"/>
            <a:ext cx="874555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оператора for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226952" y="2618729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 цикла for содержит следующие элементы: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226952" y="3223529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for для определения цикла for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226952" y="3828330"/>
            <a:ext cx="8726607" cy="188667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Спецификацию цикла, состоящую из следующих элементов: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переменная-счетчик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начальное значение для переменной-счетчика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предельное значение для переменной-счетчика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инструкции о том, как изменять переменную-счетчик в конце каждой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итерации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226952" y="5800440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 для выполнения каждой итерации</a:t>
            </a:r>
            <a:endParaRPr lang="ru-RU" sz="180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/>
          <p:cNvGrpSpPr/>
          <p:nvPr/>
        </p:nvGrpSpPr>
        <p:grpSpPr>
          <a:xfrm>
            <a:off x="437355" y="762000"/>
            <a:ext cx="8305800" cy="5486400"/>
            <a:chOff x="304800" y="609600"/>
            <a:chExt cx="8610600" cy="5715000"/>
          </a:xfrm>
        </p:grpSpPr>
        <p:sp>
          <p:nvSpPr>
            <p:cNvPr id="5" name="Rounded Rectangle 4"/>
            <p:cNvSpPr/>
            <p:nvPr/>
          </p:nvSpPr>
          <p:spPr>
            <a:xfrm>
              <a:off x="48006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Reference Types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048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Value </a:t>
              </a:r>
              <a:r>
                <a:rPr lang="en-US" sz="1600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Types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991372" y="609600"/>
              <a:ext cx="1237455" cy="381001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Object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09600" y="1217573"/>
              <a:ext cx="1587500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Value Type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05400" y="1606392"/>
              <a:ext cx="1237455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String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54995" y="179445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 smtClean="0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54995" y="222430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Int16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54994" y="26134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Int32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854993" y="3036679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Int64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854993" y="42898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Decimal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837927" y="4747607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 smtClean="0">
                  <a:latin typeface="Consolas" charset="0"/>
                  <a:ea typeface="Consolas" charset="0"/>
                  <a:cs typeface="Consolas" charset="0"/>
                </a:rPr>
                <a:t>Struct</a:t>
              </a:r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828798" y="5248320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 smtClean="0">
                  <a:latin typeface="Consolas" charset="0"/>
                  <a:ea typeface="Consolas" charset="0"/>
                  <a:cs typeface="Consolas" charset="0"/>
                </a:rPr>
                <a:t>Enum</a:t>
              </a:r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828798" y="5761414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 smtClean="0">
                  <a:latin typeface="Consolas" charset="0"/>
                  <a:ea typeface="Consolas" charset="0"/>
                  <a:cs typeface="Consolas" charset="0"/>
                </a:rPr>
                <a:t>Nullable</a:t>
              </a:r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8" name="Straight Connector 37"/>
            <p:cNvCxnSpPr>
              <a:endCxn id="9" idx="0"/>
            </p:cNvCxnSpPr>
            <p:nvPr/>
          </p:nvCxnSpPr>
          <p:spPr>
            <a:xfrm>
              <a:off x="5715000" y="1293773"/>
              <a:ext cx="9128" cy="31261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2197100" y="1295400"/>
              <a:ext cx="3517900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4572000" y="990603"/>
              <a:ext cx="0" cy="303170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endCxn id="8" idx="2"/>
            </p:cNvCxnSpPr>
            <p:nvPr/>
          </p:nvCxnSpPr>
          <p:spPr>
            <a:xfrm flipV="1">
              <a:off x="1371600" y="1596946"/>
              <a:ext cx="31750" cy="4422854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371600" y="6018704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1371600" y="5465316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>
              <a:endCxn id="32" idx="1"/>
            </p:cNvCxnSpPr>
            <p:nvPr/>
          </p:nvCxnSpPr>
          <p:spPr>
            <a:xfrm>
              <a:off x="1371600" y="4964603"/>
              <a:ext cx="466327" cy="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1397795" y="44309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1387475" y="4024309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1385888" y="35927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1385888" y="31848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>
              <a:off x="1411288" y="2767381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1397795" y="23720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1397000" y="1931693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1371600" y="4239306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angle 99"/>
            <p:cNvSpPr/>
            <p:nvPr/>
          </p:nvSpPr>
          <p:spPr>
            <a:xfrm>
              <a:off x="3324224" y="408860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Double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854993" y="3886200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Single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1397000" y="380945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103"/>
            <p:cNvSpPr/>
            <p:nvPr/>
          </p:nvSpPr>
          <p:spPr>
            <a:xfrm>
              <a:off x="3343672" y="363193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Char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854993" y="34516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Boolean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1371600" y="3378614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1411288" y="296061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397000" y="256424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397000" y="215831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Rectangle 109"/>
            <p:cNvSpPr/>
            <p:nvPr/>
          </p:nvSpPr>
          <p:spPr>
            <a:xfrm>
              <a:off x="3336925" y="1993964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Byte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3336925" y="242403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UInt16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3324224" y="2823918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UInt32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3324224" y="3228577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UInt64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119" name="Straight Connector 118"/>
            <p:cNvCxnSpPr>
              <a:stCxn id="9" idx="2"/>
            </p:cNvCxnSpPr>
            <p:nvPr/>
          </p:nvCxnSpPr>
          <p:spPr>
            <a:xfrm>
              <a:off x="5724128" y="1985765"/>
              <a:ext cx="0" cy="3576835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6477000" y="5181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Array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6477000" y="4246894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smtClean="0">
                  <a:latin typeface="Consolas" charset="0"/>
                  <a:ea typeface="Consolas" charset="0"/>
                  <a:cs typeface="Consolas" charset="0"/>
                </a:rPr>
                <a:t>Class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6477000" y="3306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Delegate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6477000" y="2366306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latin typeface="Consolas" charset="0"/>
                  <a:ea typeface="Consolas" charset="0"/>
                  <a:cs typeface="Consolas" charset="0"/>
                </a:rPr>
                <a:t>Interface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126" name="Straight Connector 125"/>
            <p:cNvCxnSpPr>
              <a:endCxn id="120" idx="1"/>
            </p:cNvCxnSpPr>
            <p:nvPr/>
          </p:nvCxnSpPr>
          <p:spPr>
            <a:xfrm flipV="1">
              <a:off x="5715000" y="5540455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flipV="1">
              <a:off x="5733257" y="4611731"/>
              <a:ext cx="743743" cy="8081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 flipV="1">
              <a:off x="5724128" y="3688327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 flipV="1">
              <a:off x="5715000" y="2747233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Примитивные, ссылочные и значимые типы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2104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оператора for</a:t>
            </a:r>
            <a:endParaRPr lang="ru-RU" dirty="0"/>
          </a:p>
        </p:txBody>
      </p:sp>
      <p:sp>
        <p:nvSpPr>
          <p:cNvPr id="9" name="Flowchart: Document 8"/>
          <p:cNvSpPr/>
          <p:nvPr/>
        </p:nvSpPr>
        <p:spPr>
          <a:xfrm>
            <a:off x="226951" y="990600"/>
            <a:ext cx="8726607" cy="495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(int i = 0; i &lt; 10; i++)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i.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. . 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(int i = 0; i &lt; 10; i 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+</a:t>
            </a:r>
            <a:r>
              <a:rPr lang="ru-RU" sz="16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2</a:t>
            </a:r>
            <a:r>
              <a:rPr lang="ru-RU" sz="1600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i.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. . 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int j;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(j = 0; j &lt; 10; j++)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j.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// j is also available here</a:t>
            </a:r>
          </a:p>
          <a:p>
            <a:pPr marL="176213" algn="ctr"/>
            <a:endParaRPr lang="ru-RU" sz="1600" b="1" dirty="0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оператора for</a:t>
            </a:r>
            <a:endParaRPr lang="ru-RU" dirty="0"/>
          </a:p>
        </p:txBody>
      </p:sp>
      <p:sp>
        <p:nvSpPr>
          <p:cNvPr id="9" name="Flowchart: Document 8"/>
          <p:cNvSpPr/>
          <p:nvPr/>
        </p:nvSpPr>
        <p:spPr>
          <a:xfrm>
            <a:off x="226951" y="2133600"/>
            <a:ext cx="8726607" cy="3124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string[] strings = new string[]{"One", "Two", "Three", "Four", "Five"};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result = "";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for(int stringIndex = 0; stringIndex &lt; strings.Length; stringIndex++)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for (int charIndex = strings[stringIndex].Length - 1; charIndex &gt;= 0; charIndex--)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result += strings[stringIndex][charIndex];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066800"/>
            <a:ext cx="8726607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Можно использовать вложенные циклы for, каждый из которых определяет свою собственную переменную-счетчик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6896158" y="4953000"/>
            <a:ext cx="20574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ctr"/>
            <a:r>
              <a:rPr lang="ru-RU" sz="1600" b="1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result</a:t>
            </a:r>
            <a:r>
              <a:rPr lang="en-US" sz="1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 ?</a:t>
            </a:r>
            <a:endParaRPr lang="ru-RU" sz="16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break и continue</a:t>
            </a:r>
            <a:endParaRPr lang="ru-RU" dirty="0"/>
          </a:p>
        </p:txBody>
      </p:sp>
      <p:sp>
        <p:nvSpPr>
          <p:cNvPr id="5" name="Flowchart: Document 4"/>
          <p:cNvSpPr/>
          <p:nvPr/>
        </p:nvSpPr>
        <p:spPr>
          <a:xfrm>
            <a:off x="226952" y="1563727"/>
            <a:ext cx="8688448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int[] oldNumbers = { 1, 2, 3, 4, 5, 6, 7, 8 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 count = 0;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while (oldNumbers.Length &gt; count)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if (oldNumbers[count] == 5)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break;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count++;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Оператор break</a:t>
            </a:r>
            <a:endParaRPr lang="ru-RU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26952" y="4572000"/>
            <a:ext cx="8688448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9388" algn="just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Оператор break позволяет полностью выйти из цикла и перейти к следующей строке кода вне цикла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break и continue</a:t>
            </a:r>
            <a:endParaRPr lang="ru-RU" dirty="0"/>
          </a:p>
        </p:txBody>
      </p:sp>
      <p:sp>
        <p:nvSpPr>
          <p:cNvPr id="5" name="Flowchart: Document 4"/>
          <p:cNvSpPr/>
          <p:nvPr/>
        </p:nvSpPr>
        <p:spPr>
          <a:xfrm>
            <a:off x="226952" y="1371600"/>
            <a:ext cx="8726606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int[] oldNumbers = { 1, 2, 3, 4, 5, 6, 7, 8 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 count = 0;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while (oldNumbers.Length &gt; count)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if (oldNumbers[count] == 5)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continue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count++;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6858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Оператор continue</a:t>
            </a:r>
            <a:endParaRPr lang="ru-RU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26952" y="4343400"/>
            <a:ext cx="8726606" cy="131644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just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Оператор continue</a:t>
            </a:r>
            <a:r>
              <a:rPr lang="ru-RU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похож на оператор break за исключением того, что, вместо выхода из цикла полностью, он пропускает оставшийся код текущей итерации, проверяет условие, и, в случае его истинности, начинает следующую итерацию цикла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Создание и использование массивов</a:t>
            </a:r>
            <a:endParaRPr lang="ru-RU" dirty="0"/>
          </a:p>
        </p:txBody>
      </p:sp>
      <p:sp>
        <p:nvSpPr>
          <p:cNvPr id="7" name="Cloud Callout 6"/>
          <p:cNvSpPr/>
          <p:nvPr/>
        </p:nvSpPr>
        <p:spPr bwMode="auto">
          <a:xfrm>
            <a:off x="226951" y="1066800"/>
            <a:ext cx="8726607" cy="4038600"/>
          </a:xfrm>
          <a:prstGeom prst="cloudCallou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just"/>
            <a:r>
              <a:rPr lang="ru-RU" sz="2000" dirty="0">
                <a:latin typeface="Calibri" charset="0"/>
                <a:ea typeface="Calibri" charset="0"/>
                <a:cs typeface="Calibri" charset="0"/>
              </a:rPr>
              <a:t>Знакомимся с массивами и возможностью их использования для хранения и управления данными в приложениях 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.NET Framework</a:t>
            </a:r>
            <a:endParaRPr lang="ru-RU" sz="2000" dirty="0">
              <a:latin typeface="Calibri" charset="0"/>
              <a:ea typeface="Calibri" charset="0"/>
              <a:cs typeface="Calibri" charset="0"/>
            </a:endParaRPr>
          </a:p>
          <a:p>
            <a:pPr algn="just"/>
            <a:endParaRPr lang="ru-RU" sz="2000" dirty="0">
              <a:latin typeface="Calibri" charset="0"/>
              <a:ea typeface="Calibri" charset="0"/>
              <a:cs typeface="Calibri" charset="0"/>
            </a:endParaRPr>
          </a:p>
          <a:p>
            <a:pPr indent="354013" algn="just"/>
            <a:endParaRPr lang="ru-RU" sz="2000" dirty="0"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1" y="778001"/>
            <a:ext cx="8726607" cy="110290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Массив представляет собой набор объектов, которые сгруппированы вместе и управляются как единое целое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такое массив?</a:t>
            </a:r>
            <a:endParaRPr lang="ru-RU" dirty="0"/>
          </a:p>
        </p:txBody>
      </p:sp>
      <p:sp>
        <p:nvSpPr>
          <p:cNvPr id="7" name="Freeform 6"/>
          <p:cNvSpPr/>
          <p:nvPr/>
        </p:nvSpPr>
        <p:spPr>
          <a:xfrm>
            <a:off x="226951" y="1949234"/>
            <a:ext cx="8726607" cy="654557"/>
          </a:xfrm>
          <a:custGeom>
            <a:avLst/>
            <a:gdLst>
              <a:gd name="connsiteX0" fmla="*/ 0 w 7543800"/>
              <a:gd name="connsiteY0" fmla="*/ 56538 h 339224"/>
              <a:gd name="connsiteX1" fmla="*/ 56538 w 7543800"/>
              <a:gd name="connsiteY1" fmla="*/ 0 h 339224"/>
              <a:gd name="connsiteX2" fmla="*/ 7487262 w 7543800"/>
              <a:gd name="connsiteY2" fmla="*/ 0 h 339224"/>
              <a:gd name="connsiteX3" fmla="*/ 7543800 w 7543800"/>
              <a:gd name="connsiteY3" fmla="*/ 56538 h 339224"/>
              <a:gd name="connsiteX4" fmla="*/ 7543800 w 7543800"/>
              <a:gd name="connsiteY4" fmla="*/ 282686 h 339224"/>
              <a:gd name="connsiteX5" fmla="*/ 7487262 w 7543800"/>
              <a:gd name="connsiteY5" fmla="*/ 339224 h 339224"/>
              <a:gd name="connsiteX6" fmla="*/ 56538 w 7543800"/>
              <a:gd name="connsiteY6" fmla="*/ 339224 h 339224"/>
              <a:gd name="connsiteX7" fmla="*/ 0 w 7543800"/>
              <a:gd name="connsiteY7" fmla="*/ 282686 h 339224"/>
              <a:gd name="connsiteX8" fmla="*/ 0 w 7543800"/>
              <a:gd name="connsiteY8" fmla="*/ 56538 h 33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339224">
                <a:moveTo>
                  <a:pt x="0" y="56538"/>
                </a:moveTo>
                <a:cubicBezTo>
                  <a:pt x="0" y="25313"/>
                  <a:pt x="25313" y="0"/>
                  <a:pt x="56538" y="0"/>
                </a:cubicBezTo>
                <a:lnTo>
                  <a:pt x="7487262" y="0"/>
                </a:lnTo>
                <a:cubicBezTo>
                  <a:pt x="7518487" y="0"/>
                  <a:pt x="7543800" y="25313"/>
                  <a:pt x="7543800" y="56538"/>
                </a:cubicBezTo>
                <a:lnTo>
                  <a:pt x="7543800" y="282686"/>
                </a:lnTo>
                <a:cubicBezTo>
                  <a:pt x="7543800" y="313911"/>
                  <a:pt x="7518487" y="339224"/>
                  <a:pt x="7487262" y="339224"/>
                </a:cubicBezTo>
                <a:lnTo>
                  <a:pt x="56538" y="339224"/>
                </a:lnTo>
                <a:cubicBezTo>
                  <a:pt x="25313" y="339224"/>
                  <a:pt x="0" y="313911"/>
                  <a:pt x="0" y="282686"/>
                </a:cubicBezTo>
                <a:lnTo>
                  <a:pt x="0" y="56538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0" vert="horz" wrap="square" lIns="85140" tIns="85140" rIns="85140" bIns="85140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 имеют следующие характеристики: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208696" y="2658521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элемент в массиве содержит значение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226951" y="3260293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Индексируются с нуля 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226951" y="3862065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Длина массива это общее число элементов, которое он может содержать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226951" y="4463837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Нижняя граница массива индекс его первого элемента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226951" y="5051526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Могут быть одномерными, многомерными или непрямоугольные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226951" y="5638800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Ранг массива это число измерений в массиве</a:t>
            </a:r>
            <a:endParaRPr lang="ru-RU" sz="1800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Создание и инициализация массивов</a:t>
            </a:r>
            <a:endParaRPr lang="ru-RU" dirty="0"/>
          </a:p>
        </p:txBody>
      </p:sp>
      <p:sp>
        <p:nvSpPr>
          <p:cNvPr id="6" name="Flowchart: Document 5"/>
          <p:cNvSpPr/>
          <p:nvPr/>
        </p:nvSpPr>
        <p:spPr>
          <a:xfrm>
            <a:off x="226951" y="1447800"/>
            <a:ext cx="8726607" cy="3581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arrayName;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int[5]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{ 1, 2, 3, 4, 5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6950" y="685800"/>
            <a:ext cx="8726607" cy="54447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ctr"/>
            <a:r>
              <a:rPr lang="ru-RU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Одномерные </a:t>
            </a:r>
            <a:r>
              <a:rPr lang="en-US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(single, sz) </a:t>
            </a:r>
            <a:r>
              <a:rPr lang="ru-RU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  <a:endParaRPr lang="ru-RU" dirty="0" smtClean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105399" y="3581400"/>
            <a:ext cx="3848157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just"/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не инициализировать элементы массива, компилятор C# инициализирует их автоматически при его создании с помощью ключевого слова new значениями по умолчанию для его базового типа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49" name="Group 48"/>
          <p:cNvGrpSpPr/>
          <p:nvPr/>
        </p:nvGrpSpPr>
        <p:grpSpPr>
          <a:xfrm>
            <a:off x="317559" y="762000"/>
            <a:ext cx="8597900" cy="5410200"/>
            <a:chOff x="317500" y="781844"/>
            <a:chExt cx="8597900" cy="4780756"/>
          </a:xfrm>
        </p:grpSpPr>
        <p:sp>
          <p:nvSpPr>
            <p:cNvPr id="5" name="Flowchart: Document 4"/>
            <p:cNvSpPr/>
            <p:nvPr/>
          </p:nvSpPr>
          <p:spPr>
            <a:xfrm>
              <a:off x="317500" y="781844"/>
              <a:ext cx="8597900" cy="9585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[] squares = new </a:t>
              </a:r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[10];</a:t>
              </a:r>
            </a:p>
            <a:p>
              <a:pPr marL="179388"/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squares[1] = 1;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42628" y="2749795"/>
              <a:ext cx="1197764" cy="326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Consolas" pitchFamily="49" charset="0"/>
                  <a:cs typeface="Consolas" pitchFamily="49" charset="0"/>
                </a:rPr>
                <a:t>squares</a:t>
              </a:r>
              <a:r>
                <a:rPr lang="en-US" smtClean="0">
                  <a:latin typeface="Consolas" charset="0"/>
                  <a:ea typeface="Consolas" charset="0"/>
                  <a:cs typeface="Consolas" charset="0"/>
                </a:rPr>
                <a:t>: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995084" y="2089066"/>
              <a:ext cx="2024715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940392" y="2670142"/>
              <a:ext cx="1295400" cy="508000"/>
              <a:chOff x="4767915" y="1888073"/>
              <a:chExt cx="1295400" cy="508000"/>
            </a:xfrm>
          </p:grpSpPr>
          <p:sp>
            <p:nvSpPr>
              <p:cNvPr id="31" name="Rectangle 3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" name="Straight Connector 8"/>
            <p:cNvCxnSpPr>
              <a:stCxn id="31" idx="0"/>
              <a:endCxn id="7" idx="1"/>
            </p:cNvCxnSpPr>
            <p:nvPr/>
          </p:nvCxnSpPr>
          <p:spPr>
            <a:xfrm flipV="1">
              <a:off x="2588092" y="2326139"/>
              <a:ext cx="1406992" cy="34400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5110396" y="2839469"/>
              <a:ext cx="1981200" cy="272313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630522" y="301296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0x0000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2658877" y="2912976"/>
              <a:ext cx="2541256" cy="7371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/>
            <p:cNvSpPr/>
            <p:nvPr/>
          </p:nvSpPr>
          <p:spPr>
            <a:xfrm>
              <a:off x="6986820" y="1859197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18" name="Straight Connector 17"/>
            <p:cNvCxnSpPr>
              <a:stCxn id="11" idx="0"/>
              <a:endCxn id="17" idx="1"/>
            </p:cNvCxnSpPr>
            <p:nvPr/>
          </p:nvCxnSpPr>
          <p:spPr>
            <a:xfrm flipV="1">
              <a:off x="6278222" y="2096270"/>
              <a:ext cx="708598" cy="91669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0133" y="308230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630522" y="3680650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0x0001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200133" y="374998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12127" y="4253206"/>
              <a:ext cx="564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...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630522" y="481795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0x0000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200133" y="48872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72260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317559" y="762000"/>
            <a:ext cx="8597900" cy="5410200"/>
            <a:chOff x="317559" y="762000"/>
            <a:chExt cx="8597900" cy="5410200"/>
          </a:xfrm>
        </p:grpSpPr>
        <p:grpSp>
          <p:nvGrpSpPr>
            <p:cNvPr id="49" name="Group 48"/>
            <p:cNvGrpSpPr/>
            <p:nvPr/>
          </p:nvGrpSpPr>
          <p:grpSpPr>
            <a:xfrm>
              <a:off x="317559" y="762000"/>
              <a:ext cx="8597900" cy="5410200"/>
              <a:chOff x="317500" y="781844"/>
              <a:chExt cx="8597900" cy="4780756"/>
            </a:xfrm>
          </p:grpSpPr>
          <p:sp>
            <p:nvSpPr>
              <p:cNvPr id="5" name="Flowchart: Document 4"/>
              <p:cNvSpPr/>
              <p:nvPr/>
            </p:nvSpPr>
            <p:spPr>
              <a:xfrm>
                <a:off x="317500" y="781844"/>
                <a:ext cx="8597900" cy="958581"/>
              </a:xfrm>
              <a:prstGeom prst="flowChartDocument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179388"/>
                <a:r>
                  <a:rPr lang="en-US" sz="1600" dirty="0" smtClean="0">
                    <a:latin typeface="Consolas" pitchFamily="49" charset="0"/>
                    <a:cs typeface="Consolas" pitchFamily="49" charset="0"/>
                  </a:rPr>
                  <a:t>string[] names = new string[10];</a:t>
                </a:r>
              </a:p>
              <a:p>
                <a:pPr marL="179388"/>
                <a:r>
                  <a:rPr lang="en-US" sz="1600" dirty="0" smtClean="0">
                    <a:latin typeface="Consolas" pitchFamily="49" charset="0"/>
                    <a:cs typeface="Consolas" pitchFamily="49" charset="0"/>
                  </a:rPr>
                  <a:t>names[0] = 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latin typeface="Consolas" pitchFamily="49" charset="0"/>
                    <a:cs typeface="Consolas" pitchFamily="49" charset="0"/>
                  </a:rPr>
                  <a:t>Skit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 smtClean="0">
                    <a:latin typeface="Consolas" pitchFamily="49" charset="0"/>
                    <a:cs typeface="Consolas" pitchFamily="49" charset="0"/>
                  </a:rPr>
                  <a:t>;</a:t>
                </a: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892664" y="2749795"/>
                <a:ext cx="944489" cy="3263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Consolas" pitchFamily="49" charset="0"/>
                    <a:cs typeface="Consolas" pitchFamily="49" charset="0"/>
                  </a:rPr>
                  <a:t>names</a:t>
                </a:r>
                <a:r>
                  <a:rPr lang="en-US" dirty="0" smtClean="0"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3995084" y="2089066"/>
                <a:ext cx="2024715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 smtClean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r>
                  <a:rPr lang="en-US" sz="1600" b="1" dirty="0" smtClean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[]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grpSp>
            <p:nvGrpSpPr>
              <p:cNvPr id="8" name="Group 7"/>
              <p:cNvGrpSpPr/>
              <p:nvPr/>
            </p:nvGrpSpPr>
            <p:grpSpPr>
              <a:xfrm>
                <a:off x="1940392" y="2670142"/>
                <a:ext cx="1295400" cy="508000"/>
                <a:chOff x="4767915" y="1888073"/>
                <a:chExt cx="1295400" cy="508000"/>
              </a:xfrm>
            </p:grpSpPr>
            <p:sp>
              <p:nvSpPr>
                <p:cNvPr id="31" name="Rectangle 30"/>
                <p:cNvSpPr/>
                <p:nvPr/>
              </p:nvSpPr>
              <p:spPr>
                <a:xfrm>
                  <a:off x="4767915" y="1888073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5334000" y="2057400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" name="Straight Connector 8"/>
              <p:cNvCxnSpPr>
                <a:stCxn id="31" idx="0"/>
                <a:endCxn id="7" idx="1"/>
              </p:cNvCxnSpPr>
              <p:nvPr/>
            </p:nvCxnSpPr>
            <p:spPr>
              <a:xfrm flipV="1">
                <a:off x="2588092" y="2326139"/>
                <a:ext cx="1406992" cy="344003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Rectangle 9"/>
              <p:cNvSpPr/>
              <p:nvPr/>
            </p:nvSpPr>
            <p:spPr>
              <a:xfrm>
                <a:off x="5110396" y="2839469"/>
                <a:ext cx="1981200" cy="27231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630522" y="301296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4" name="Straight Arrow Connector 13"/>
              <p:cNvCxnSpPr/>
              <p:nvPr/>
            </p:nvCxnSpPr>
            <p:spPr>
              <a:xfrm>
                <a:off x="2658877" y="2912976"/>
                <a:ext cx="2541256" cy="73719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ounded Rectangle 16"/>
              <p:cNvSpPr/>
              <p:nvPr/>
            </p:nvSpPr>
            <p:spPr>
              <a:xfrm>
                <a:off x="6986820" y="1859197"/>
                <a:ext cx="1828800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 smtClean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8" name="Straight Connector 17"/>
              <p:cNvCxnSpPr>
                <a:stCxn id="11" idx="0"/>
                <a:endCxn id="17" idx="1"/>
              </p:cNvCxnSpPr>
              <p:nvPr/>
            </p:nvCxnSpPr>
            <p:spPr>
              <a:xfrm flipV="1">
                <a:off x="6278222" y="2096270"/>
                <a:ext cx="708598" cy="91669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5200133" y="308230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630522" y="3680650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200133" y="3749984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1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12127" y="4253206"/>
                <a:ext cx="5645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accent2">
                        <a:lumMod val="5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...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5630522" y="481795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200133" y="488729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9</a:t>
                </a:r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7520279" y="4042468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Skit</a:t>
              </a:r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6202081" y="3474626"/>
              <a:ext cx="152400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>
              <a:stCxn id="24" idx="6"/>
              <a:endCxn id="22" idx="0"/>
            </p:cNvCxnSpPr>
            <p:nvPr/>
          </p:nvCxnSpPr>
          <p:spPr>
            <a:xfrm>
              <a:off x="6354481" y="3574321"/>
              <a:ext cx="1813498" cy="46814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Создание и инициализация массивов</a:t>
            </a:r>
            <a:endParaRPr lang="ru-RU" dirty="0"/>
          </a:p>
        </p:txBody>
      </p:sp>
      <p:sp>
        <p:nvSpPr>
          <p:cNvPr id="6" name="Flowchart: Document 5"/>
          <p:cNvSpPr/>
          <p:nvPr/>
        </p:nvSpPr>
        <p:spPr>
          <a:xfrm>
            <a:off x="226950" y="1535942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int[,] table; // two-dimensional array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table = new int[10, 2];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 . . .</a:t>
            </a: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 smtClean="0">
                <a:latin typeface="Consolas" pitchFamily="49" charset="0"/>
                <a:cs typeface="Consolas" pitchFamily="49" charset="0"/>
              </a:rPr>
              <a:t>[,,]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cube = new int[3, 2, 5]; // three-dimensional array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0" y="762000"/>
            <a:ext cx="8726607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Многомерные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(multiple)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0" y="4165410"/>
            <a:ext cx="8726607" cy="1143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Type[ , , . . . ]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arrayName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= new Type[ Size1, Size2 , . . . ];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6949" y="3498092"/>
            <a:ext cx="8726607" cy="52145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719371" y="1499991"/>
            <a:ext cx="7662629" cy="2737393"/>
            <a:chOff x="719371" y="1499991"/>
            <a:chExt cx="7662629" cy="2737393"/>
          </a:xfrm>
        </p:grpSpPr>
        <p:sp>
          <p:nvSpPr>
            <p:cNvPr id="4" name="Flowchart: Document 4"/>
            <p:cNvSpPr/>
            <p:nvPr/>
          </p:nvSpPr>
          <p:spPr>
            <a:xfrm>
              <a:off x="719371" y="2085023"/>
              <a:ext cx="2209800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 x1 = 42;</a:t>
              </a:r>
            </a:p>
          </p:txBody>
        </p:sp>
        <p:sp>
          <p:nvSpPr>
            <p:cNvPr id="7" name="Flowchart: Document 4"/>
            <p:cNvSpPr/>
            <p:nvPr/>
          </p:nvSpPr>
          <p:spPr>
            <a:xfrm>
              <a:off x="733843" y="3517691"/>
              <a:ext cx="2209800" cy="719693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 x2 = x1;</a:t>
              </a:r>
              <a:endParaRPr lang="ru-RU" sz="1600" dirty="0"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4365157" y="1499991"/>
              <a:ext cx="4016843" cy="1093032"/>
              <a:chOff x="3222157" y="1512590"/>
              <a:chExt cx="4016843" cy="1093032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222157" y="1512590"/>
                <a:ext cx="4016843" cy="1093032"/>
                <a:chOff x="317500" y="1624768"/>
                <a:chExt cx="4016843" cy="1093032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 smtClean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317500" y="2279134"/>
                  <a:ext cx="69121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onsolas" pitchFamily="49" charset="0"/>
                      <a:cs typeface="Consolas" pitchFamily="49" charset="0"/>
                    </a:rPr>
                    <a:t>x1 </a:t>
                  </a:r>
                  <a:r>
                    <a:rPr lang="en-US" dirty="0" smtClean="0"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8" name="Rounded Rectangle 7"/>
                <p:cNvSpPr/>
                <p:nvPr/>
              </p:nvSpPr>
              <p:spPr>
                <a:xfrm>
                  <a:off x="2505543" y="1624768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  <a:endPara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</p:grpSp>
          <p:cxnSp>
            <p:nvCxnSpPr>
              <p:cNvPr id="19" name="Straight Connector 18"/>
              <p:cNvCxnSpPr>
                <a:stCxn id="5" idx="0"/>
                <a:endCxn id="8" idx="1"/>
              </p:cNvCxnSpPr>
              <p:nvPr/>
            </p:nvCxnSpPr>
            <p:spPr>
              <a:xfrm flipV="1">
                <a:off x="4599172" y="1749663"/>
                <a:ext cx="811028" cy="34795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4254500" y="3021371"/>
              <a:ext cx="4114800" cy="1125300"/>
              <a:chOff x="3124200" y="2845592"/>
              <a:chExt cx="4114800" cy="1125300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124200" y="2845592"/>
                <a:ext cx="4114800" cy="1125300"/>
                <a:chOff x="317500" y="1592500"/>
                <a:chExt cx="4114800" cy="1125300"/>
              </a:xfrm>
            </p:grpSpPr>
            <p:sp>
              <p:nvSpPr>
                <p:cNvPr id="13" name="Rectangle 12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 smtClean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317500" y="2279134"/>
                  <a:ext cx="69121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>
                      <a:latin typeface="Consolas" pitchFamily="49" charset="0"/>
                      <a:cs typeface="Consolas" pitchFamily="49" charset="0"/>
                    </a:rPr>
                    <a:t>x2 </a:t>
                  </a:r>
                  <a:r>
                    <a:rPr lang="en-US" dirty="0" smtClean="0"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15" name="Rounded Rectangle 14"/>
                <p:cNvSpPr/>
                <p:nvPr/>
              </p:nvSpPr>
              <p:spPr>
                <a:xfrm>
                  <a:off x="2603500" y="1592500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  <a:endPara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</p:grpSp>
          <p:cxnSp>
            <p:nvCxnSpPr>
              <p:cNvPr id="21" name="Straight Connector 20"/>
              <p:cNvCxnSpPr>
                <a:stCxn id="13" idx="0"/>
                <a:endCxn id="15" idx="1"/>
              </p:cNvCxnSpPr>
              <p:nvPr/>
            </p:nvCxnSpPr>
            <p:spPr>
              <a:xfrm flipV="1">
                <a:off x="4501215" y="3082665"/>
                <a:ext cx="908985" cy="380227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Примитивные, ссылочные и значимые типы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5425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29" name="Group 16"/>
          <p:cNvGrpSpPr/>
          <p:nvPr/>
        </p:nvGrpSpPr>
        <p:grpSpPr>
          <a:xfrm>
            <a:off x="226952" y="781843"/>
            <a:ext cx="8688449" cy="5314157"/>
            <a:chOff x="226952" y="781843"/>
            <a:chExt cx="8688449" cy="5314157"/>
          </a:xfrm>
        </p:grpSpPr>
        <p:sp>
          <p:nvSpPr>
            <p:cNvPr id="30" name="Flowchart: Document 4"/>
            <p:cNvSpPr/>
            <p:nvPr/>
          </p:nvSpPr>
          <p:spPr>
            <a:xfrm>
              <a:off x="226952" y="781843"/>
              <a:ext cx="8688448" cy="1086643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byte[,] </a:t>
              </a:r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 = new byte[3,4];</a:t>
              </a:r>
            </a:p>
            <a:p>
              <a:pPr marL="179388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[1,2] = 1;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54199" y="2968160"/>
              <a:ext cx="14189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b="1" dirty="0"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b="1" dirty="0" smtClean="0">
                  <a:latin typeface="Consolas" charset="0"/>
                  <a:ea typeface="Consolas" charset="0"/>
                  <a:cs typeface="Consolas" charset="0"/>
                </a:rPr>
                <a:t>: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2" name="Rounded Rectangle 45"/>
            <p:cNvSpPr/>
            <p:nvPr/>
          </p:nvSpPr>
          <p:spPr>
            <a:xfrm>
              <a:off x="3629119" y="2165134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r>
                <a:rPr lang="en-US" sz="1600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[,]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grpSp>
          <p:nvGrpSpPr>
            <p:cNvPr id="33" name="Group 46"/>
            <p:cNvGrpSpPr/>
            <p:nvPr/>
          </p:nvGrpSpPr>
          <p:grpSpPr>
            <a:xfrm>
              <a:off x="1925751" y="2849995"/>
              <a:ext cx="1420558" cy="574884"/>
              <a:chOff x="5000129" y="1863309"/>
              <a:chExt cx="1295400" cy="508000"/>
            </a:xfrm>
          </p:grpSpPr>
          <p:sp>
            <p:nvSpPr>
              <p:cNvPr id="62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3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4" name="Straight Connector 47"/>
            <p:cNvCxnSpPr>
              <a:stCxn id="62" idx="0"/>
            </p:cNvCxnSpPr>
            <p:nvPr/>
          </p:nvCxnSpPr>
          <p:spPr>
            <a:xfrm flipV="1">
              <a:off x="2636030" y="2433422"/>
              <a:ext cx="993089" cy="4165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49"/>
            <p:cNvSpPr/>
            <p:nvPr/>
          </p:nvSpPr>
          <p:spPr>
            <a:xfrm>
              <a:off x="4956568" y="3242937"/>
              <a:ext cx="3501632" cy="285306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Arrow Connector 52"/>
            <p:cNvCxnSpPr>
              <a:stCxn id="63" idx="6"/>
            </p:cNvCxnSpPr>
            <p:nvPr/>
          </p:nvCxnSpPr>
          <p:spPr>
            <a:xfrm>
              <a:off x="2719591" y="3137437"/>
              <a:ext cx="2469195" cy="290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53"/>
            <p:cNvSpPr/>
            <p:nvPr/>
          </p:nvSpPr>
          <p:spPr>
            <a:xfrm>
              <a:off x="6909908" y="1905000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8" name="Straight Connector 54"/>
            <p:cNvCxnSpPr/>
            <p:nvPr/>
          </p:nvCxnSpPr>
          <p:spPr>
            <a:xfrm flipV="1">
              <a:off x="6477000" y="2173287"/>
              <a:ext cx="432908" cy="1396555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56"/>
            <p:cNvSpPr/>
            <p:nvPr/>
          </p:nvSpPr>
          <p:spPr>
            <a:xfrm>
              <a:off x="5373430" y="357522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9773" y="3240213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1" name="Rectangle 71"/>
            <p:cNvSpPr/>
            <p:nvPr/>
          </p:nvSpPr>
          <p:spPr>
            <a:xfrm>
              <a:off x="6146291" y="3571961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2" name="Rectangle 72"/>
            <p:cNvSpPr/>
            <p:nvPr/>
          </p:nvSpPr>
          <p:spPr>
            <a:xfrm>
              <a:off x="6919152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3" name="Rectangle 73"/>
            <p:cNvSpPr/>
            <p:nvPr/>
          </p:nvSpPr>
          <p:spPr>
            <a:xfrm>
              <a:off x="7688646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4" name="Rectangle 74"/>
            <p:cNvSpPr/>
            <p:nvPr/>
          </p:nvSpPr>
          <p:spPr>
            <a:xfrm>
              <a:off x="5373430" y="43781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9" name="Rectangle 75"/>
            <p:cNvSpPr/>
            <p:nvPr/>
          </p:nvSpPr>
          <p:spPr>
            <a:xfrm>
              <a:off x="6146291" y="43748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51" name="Rectangle 76"/>
            <p:cNvSpPr/>
            <p:nvPr/>
          </p:nvSpPr>
          <p:spPr>
            <a:xfrm>
              <a:off x="6919152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1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52" name="Rectangle 77"/>
            <p:cNvSpPr/>
            <p:nvPr/>
          </p:nvSpPr>
          <p:spPr>
            <a:xfrm>
              <a:off x="7688646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56" name="Rectangle 78"/>
            <p:cNvSpPr/>
            <p:nvPr/>
          </p:nvSpPr>
          <p:spPr>
            <a:xfrm>
              <a:off x="5373430" y="52163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58" name="Rectangle 79"/>
            <p:cNvSpPr/>
            <p:nvPr/>
          </p:nvSpPr>
          <p:spPr>
            <a:xfrm>
              <a:off x="6146291" y="52130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59" name="Rectangle 80"/>
            <p:cNvSpPr/>
            <p:nvPr/>
          </p:nvSpPr>
          <p:spPr>
            <a:xfrm>
              <a:off x="6919152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0" name="Rectangle 81"/>
            <p:cNvSpPr/>
            <p:nvPr/>
          </p:nvSpPr>
          <p:spPr>
            <a:xfrm>
              <a:off x="7688646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956568" y="3653805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Создание и инициализация массивов</a:t>
            </a:r>
            <a:endParaRPr lang="ru-RU" dirty="0"/>
          </a:p>
        </p:txBody>
      </p:sp>
      <p:sp>
        <p:nvSpPr>
          <p:cNvPr id="6" name="Flowchart: Document 5"/>
          <p:cNvSpPr/>
          <p:nvPr/>
        </p:nvSpPr>
        <p:spPr>
          <a:xfrm>
            <a:off x="226951" y="1399768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Type [][] jaggedArray = new Type[10][];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jaggedArray[0] = new Type[5]; // Can specify different sizes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jaggedArray[1] = new Type[7];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JaggedArray[9] = new Type[21];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66944"/>
            <a:ext cx="8726606" cy="51614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Массивы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jagged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) </a:t>
            </a:r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массивов 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1" y="3429000"/>
            <a:ext cx="8726607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[][,] jaggedArray = new int[3][,]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{{1, 3}, {5, 7}},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{{0, 2}, {4, 6}, {8, 10}},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{{11, 22}, {99, 88}, {0, 9}}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226952" y="781843"/>
            <a:ext cx="8688448" cy="5314157"/>
            <a:chOff x="226952" y="781843"/>
            <a:chExt cx="8688448" cy="5314157"/>
          </a:xfrm>
        </p:grpSpPr>
        <p:sp>
          <p:nvSpPr>
            <p:cNvPr id="4" name="Flowchart: Document 4"/>
            <p:cNvSpPr/>
            <p:nvPr/>
          </p:nvSpPr>
          <p:spPr>
            <a:xfrm>
              <a:off x="226952" y="781843"/>
              <a:ext cx="8688448" cy="11552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[,] vectors = new </a:t>
              </a:r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[3][];</a:t>
              </a:r>
            </a:p>
            <a:p>
              <a:pPr marL="179388"/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vectors[0] = new </a:t>
              </a:r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[4];</a:t>
              </a:r>
            </a:p>
            <a:p>
              <a:pPr marL="179388"/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vectors[2] = new </a:t>
              </a:r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[2];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26952" y="2968160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latin typeface="Consolas" pitchFamily="49" charset="0"/>
                  <a:cs typeface="Consolas" pitchFamily="49" charset="0"/>
                </a:rPr>
                <a:t>vectors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:</a:t>
              </a:r>
              <a:endParaRPr lang="en-US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3101813" y="2036819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System.Int32[][]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338775" y="2849995"/>
              <a:ext cx="1420558" cy="574884"/>
              <a:chOff x="5000129" y="1863309"/>
              <a:chExt cx="1295400" cy="508000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Connector 47"/>
            <p:cNvCxnSpPr>
              <a:stCxn id="70" idx="0"/>
              <a:endCxn id="46" idx="1"/>
            </p:cNvCxnSpPr>
            <p:nvPr/>
          </p:nvCxnSpPr>
          <p:spPr>
            <a:xfrm flipV="1">
              <a:off x="2049054" y="2305106"/>
              <a:ext cx="1052759" cy="54488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>
              <a:off x="3028866" y="3398111"/>
              <a:ext cx="1697877" cy="26978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53" name="Straight Arrow Connector 52"/>
            <p:cNvCxnSpPr>
              <a:stCxn id="71" idx="6"/>
              <a:endCxn id="50" idx="0"/>
            </p:cNvCxnSpPr>
            <p:nvPr/>
          </p:nvCxnSpPr>
          <p:spPr>
            <a:xfrm>
              <a:off x="2132615" y="3137437"/>
              <a:ext cx="1745190" cy="26067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ounded Rectangle 53"/>
            <p:cNvSpPr/>
            <p:nvPr/>
          </p:nvSpPr>
          <p:spPr>
            <a:xfrm>
              <a:off x="5554844" y="2032832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55" name="Straight Connector 54"/>
            <p:cNvCxnSpPr>
              <a:stCxn id="57" idx="0"/>
              <a:endCxn id="54" idx="1"/>
            </p:cNvCxnSpPr>
            <p:nvPr/>
          </p:nvCxnSpPr>
          <p:spPr>
            <a:xfrm flipV="1">
              <a:off x="3936806" y="2301119"/>
              <a:ext cx="1618038" cy="125883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/>
            <p:cNvSpPr/>
            <p:nvPr/>
          </p:nvSpPr>
          <p:spPr>
            <a:xfrm>
              <a:off x="3445305" y="3559958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3445305" y="5343976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101813" y="3708559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 smtClean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445305" y="4436779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(null)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3853243" y="3747705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3847983" y="5539093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634683" y="3398111"/>
              <a:ext cx="3128317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930933" y="3381572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748998" y="3720562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521859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291353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060847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634683" y="5191382"/>
              <a:ext cx="1656670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930933" y="5174843"/>
              <a:ext cx="11881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</a:t>
              </a:r>
              <a:r>
                <a:rPr lang="en-US" smtClean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 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5748997" y="5513833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6521858" y="5501830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0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93" name="Straight Arrow Connector 92"/>
            <p:cNvCxnSpPr>
              <a:stCxn id="31" idx="6"/>
              <a:endCxn id="58" idx="1"/>
            </p:cNvCxnSpPr>
            <p:nvPr/>
          </p:nvCxnSpPr>
          <p:spPr>
            <a:xfrm flipV="1">
              <a:off x="4020367" y="3832656"/>
              <a:ext cx="1614316" cy="1474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2" idx="6"/>
              <a:endCxn id="87" idx="1"/>
            </p:cNvCxnSpPr>
            <p:nvPr/>
          </p:nvCxnSpPr>
          <p:spPr>
            <a:xfrm flipV="1">
              <a:off x="4015107" y="5625927"/>
              <a:ext cx="1619576" cy="1286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234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Создание и инициализация массивов</a:t>
            </a:r>
            <a:endParaRPr lang="ru-RU" dirty="0"/>
          </a:p>
        </p:txBody>
      </p:sp>
      <p:sp>
        <p:nvSpPr>
          <p:cNvPr id="6" name="Flowchart: Document 5"/>
          <p:cNvSpPr/>
          <p:nvPr/>
        </p:nvSpPr>
        <p:spPr>
          <a:xfrm>
            <a:off x="226952" y="1277203"/>
            <a:ext cx="8688448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mixed = new[] { 1, DateTime.Now, true, false, 1.2 };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52902"/>
            <a:ext cx="86884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 smtClean="0">
                <a:latin typeface="Calibri" charset="0"/>
                <a:ea typeface="Calibri" charset="0"/>
                <a:cs typeface="Calibri" charset="0"/>
              </a:rPr>
              <a:t>Неявно типизированные массивы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2" y="2402006"/>
            <a:ext cx="8688448" cy="137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int[]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a = new[] { 1, 10, 100, 1000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string[]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b = new[] { "hello", null, "world" }; </a:t>
            </a:r>
          </a:p>
        </p:txBody>
      </p:sp>
      <p:sp>
        <p:nvSpPr>
          <p:cNvPr id="8" name="Explosion 1 7"/>
          <p:cNvSpPr/>
          <p:nvPr/>
        </p:nvSpPr>
        <p:spPr>
          <a:xfrm>
            <a:off x="7239000" y="1004248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CTE</a:t>
            </a:r>
            <a:endParaRPr lang="ru-RU" b="1" dirty="0"/>
          </a:p>
        </p:txBody>
      </p:sp>
      <p:sp>
        <p:nvSpPr>
          <p:cNvPr id="12" name="Flowchart: Document 11"/>
          <p:cNvSpPr/>
          <p:nvPr/>
        </p:nvSpPr>
        <p:spPr>
          <a:xfrm>
            <a:off x="226952" y="3956781"/>
            <a:ext cx="8688448" cy="2362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jagged array of strings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{"Luca", "Mads", "Luke", "Dinesh"},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{"Karen", "Suma", "Frances"}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};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4953000" y="2438400"/>
            <a:ext cx="3962400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single-dimension jagged array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c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{1, 2, 3, 4},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{5, 6, 7, 8}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};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4" name="Блок-схема: документ 3"/>
          <p:cNvSpPr/>
          <p:nvPr/>
        </p:nvSpPr>
        <p:spPr>
          <a:xfrm>
            <a:off x="226951" y="1219200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 = new string[3]{"one", "two", "three"};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strings;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stringsAgain = new string[3];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stringsAgain = (string[])objects;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08696" y="713096"/>
            <a:ext cx="8744862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Приведение типов в массивах</a:t>
            </a:r>
            <a:endParaRPr lang="ru-RU" dirty="0" smtClean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Rounded Rectangle 4"/>
          <p:cNvSpPr/>
          <p:nvPr/>
        </p:nvSpPr>
        <p:spPr>
          <a:xfrm>
            <a:off x="226951" y="3124200"/>
            <a:ext cx="8726607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CLR не допускает приведение массивов с элементами значимых типов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</a:t>
            </a:r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другому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типу</a:t>
            </a:r>
            <a:endParaRPr lang="ru-RU" dirty="0" smtClean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886200"/>
            <a:ext cx="8726606" cy="13335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int[3] { 1, 2, 3 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integers;//CTE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5257800"/>
            <a:ext cx="8726607" cy="1085566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int[5];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object[integers.Length];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Array.Copy(integers, objects, integers.Length);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Explosion 1 7"/>
          <p:cNvSpPr/>
          <p:nvPr/>
        </p:nvSpPr>
        <p:spPr>
          <a:xfrm>
            <a:off x="5029200" y="38100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CTE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500839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и возврат массивов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1" y="762000"/>
            <a:ext cx="8726607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передается в метод всегда по ссылке, а метод может модифицировать элементы в массиве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6951" y="1752600"/>
            <a:ext cx="8726607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Отдельные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методы могут возвращать ссылку на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</a:t>
            </a: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2667000"/>
            <a:ext cx="8726607" cy="1371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метод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создает и инициализирует массив, возвращение ссылки на массив не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вызывает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проблем; если же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нужно,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чтобы метод возвращал ссылку на внутренний</a:t>
            </a:r>
          </a:p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массив, ассоциированный с полем,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сначала необходимо решить,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вправе ли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вызывающая программа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иметь доступ к этому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массиву</a:t>
            </a:r>
          </a:p>
        </p:txBody>
      </p:sp>
    </p:spTree>
    <p:extLst>
      <p:ext uri="{BB962C8B-B14F-4D97-AF65-F5344CB8AC3E}">
        <p14:creationId xmlns:p14="http://schemas.microsoft.com/office/powerpoint/2010/main" val="99569556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Символы,</a:t>
            </a:r>
            <a:r>
              <a:rPr lang="en-US" dirty="0"/>
              <a:t> </a:t>
            </a:r>
            <a:r>
              <a:rPr lang="ru-RU" dirty="0" smtClean="0"/>
              <a:t>строки</a:t>
            </a:r>
            <a:r>
              <a:rPr lang="en-US" dirty="0" smtClean="0"/>
              <a:t> </a:t>
            </a:r>
            <a:r>
              <a:rPr lang="en-US" dirty="0"/>
              <a:t>и </a:t>
            </a:r>
            <a:r>
              <a:rPr lang="ru-RU" dirty="0"/>
              <a:t>работа</a:t>
            </a:r>
            <a:r>
              <a:rPr lang="en-US" dirty="0"/>
              <a:t> с </a:t>
            </a:r>
            <a:r>
              <a:rPr lang="ru-RU" dirty="0"/>
              <a:t>текстом</a:t>
            </a:r>
          </a:p>
        </p:txBody>
      </p:sp>
      <p:sp>
        <p:nvSpPr>
          <p:cNvPr id="7" name="Cloud Callout 6"/>
          <p:cNvSpPr/>
          <p:nvPr/>
        </p:nvSpPr>
        <p:spPr bwMode="auto">
          <a:xfrm>
            <a:off x="226951" y="1066800"/>
            <a:ext cx="8726607" cy="4038600"/>
          </a:xfrm>
          <a:prstGeom prst="cloudCallout">
            <a:avLst/>
          </a:prstGeom>
          <a:ln>
            <a:solidFill>
              <a:schemeClr val="accent2">
                <a:lumMod val="50000"/>
              </a:schemeClr>
            </a:solidFill>
            <a:headEnd/>
            <a:tailEnd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just"/>
            <a:r>
              <a:rPr lang="ru-RU" sz="2000" dirty="0">
                <a:latin typeface="Calibri" charset="0"/>
                <a:ea typeface="Calibri" charset="0"/>
                <a:cs typeface="Calibri" charset="0"/>
              </a:rPr>
              <a:t>Знакомимся с символами, строками, регулярными выражениями и возможностями их использования в приложениях</a:t>
            </a:r>
          </a:p>
          <a:p>
            <a:pPr indent="354013" algn="just"/>
            <a:endParaRPr lang="ru-RU" sz="20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6877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Символы</a:t>
            </a:r>
          </a:p>
        </p:txBody>
      </p:sp>
      <p:graphicFrame>
        <p:nvGraphicFramePr>
          <p:cNvPr id="5" name="Group 182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52176365"/>
              </p:ext>
            </p:extLst>
          </p:nvPr>
        </p:nvGraphicFramePr>
        <p:xfrm>
          <a:off x="266700" y="762000"/>
          <a:ext cx="8610600" cy="538696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2118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39870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Действие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ru-RU" sz="17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GetUnicodeCategory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 возвращает элементы перечисления UnicodeCategory, описывающего категорию символа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IsDigit</a:t>
                      </a:r>
                      <a:endParaRPr kumimoji="0" lang="en-US" sz="1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цифрой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5569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IsLetter</a:t>
                      </a:r>
                      <a:endParaRPr kumimoji="0" lang="en-US" sz="1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IsPunctuation</a:t>
                      </a:r>
                      <a:endParaRPr kumimoji="0" lang="en-US" sz="1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знаком препинания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IsSeparator</a:t>
                      </a:r>
                      <a:endParaRPr kumimoji="0" lang="en-US" sz="1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разделителем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IsLower</a:t>
                      </a:r>
                      <a:endParaRPr kumimoji="0" lang="en-US" sz="1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нижнем регистре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IsUpper</a:t>
                      </a:r>
                      <a:endParaRPr kumimoji="0" lang="en-US" sz="1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верхнем регистре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</a:t>
                      </a:r>
                      <a:endParaRPr kumimoji="0" lang="en-US" sz="1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нижнему регистру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  <a:endParaRPr kumimoji="0" lang="en-US" sz="1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верхнему регистру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IsControl</a:t>
                      </a:r>
                      <a:endParaRPr kumimoji="0" lang="en-US" sz="1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управляющим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IsLetterOrDigit</a:t>
                      </a:r>
                      <a:endParaRPr kumimoji="0" lang="en-US" sz="1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 или цифрой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noProof="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IsNumber</a:t>
                      </a:r>
                      <a:endParaRPr kumimoji="0" lang="en-US" sz="1700" b="1" i="0" u="none" strike="noStrike" cap="none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или шестнадцатеричной цифрой</a:t>
                      </a:r>
                      <a:endParaRPr kumimoji="0" lang="ru-RU" sz="1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78025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Символы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double </a:t>
            </a:r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Char.GetNumericValue('\u0033');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Console.WriteLine(d.ToString());//3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‘\u00bc’ is the “vulgar fraction one quarter ('¼')”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Char.GetNumericValue('\u00bc');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Console.WriteLine(d.ToString());//0.25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‘A’ is the “Latin capital letter A”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Char.GetNumericValue('A');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Console.WriteLine(d.ToString());//-1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3505200"/>
            <a:ext cx="8726607" cy="2743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 smtClean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 </a:t>
            </a:r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n;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(char)65;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(int)c;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Convert.ToChar(65);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Convert.ToInt32(c);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</p:txBody>
      </p:sp>
    </p:spTree>
    <p:extLst>
      <p:ext uri="{BB962C8B-B14F-4D97-AF65-F5344CB8AC3E}">
        <p14:creationId xmlns:p14="http://schemas.microsoft.com/office/powerpoint/2010/main" val="226742210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2" y="16764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>
              <a:spcBef>
                <a:spcPct val="20000"/>
              </a:spcBef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класса String достаточно много конструкторов,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позволяющих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задать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строку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73591" y="762000"/>
            <a:ext cx="867996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Блок-схема: документ 17"/>
          <p:cNvSpPr/>
          <p:nvPr/>
        </p:nvSpPr>
        <p:spPr>
          <a:xfrm>
            <a:off x="5638800" y="762000"/>
            <a:ext cx="33147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</a:p>
        </p:txBody>
      </p:sp>
      <p:sp>
        <p:nvSpPr>
          <p:cNvPr id="23" name="Блок-схема: документ 22"/>
          <p:cNvSpPr/>
          <p:nvPr/>
        </p:nvSpPr>
        <p:spPr>
          <a:xfrm>
            <a:off x="226952" y="2438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string(' ', 20);</a:t>
            </a:r>
          </a:p>
        </p:txBody>
      </p:sp>
      <p:sp>
        <p:nvSpPr>
          <p:cNvPr id="24" name="Блок-схема: документ 23"/>
          <p:cNvSpPr/>
          <p:nvPr/>
        </p:nvSpPr>
        <p:spPr>
          <a:xfrm>
            <a:off x="4191000" y="2815988"/>
            <a:ext cx="47625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a = { 'a', 'b', 'c', 'd', 'e' };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string(a);</a:t>
            </a:r>
          </a:p>
        </p:txBody>
      </p:sp>
      <p:sp>
        <p:nvSpPr>
          <p:cNvPr id="25" name="Блок-схема: документ 24"/>
          <p:cNvSpPr/>
          <p:nvPr/>
        </p:nvSpPr>
        <p:spPr>
          <a:xfrm>
            <a:off x="226952" y="3585950"/>
            <a:ext cx="8726606" cy="90985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"Hi\r\nthere.";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"Hi" + Environment.NewLine + "there.";</a:t>
            </a:r>
          </a:p>
        </p:txBody>
      </p:sp>
      <p:sp>
        <p:nvSpPr>
          <p:cNvPr id="26" name="Блок-схема: документ 25"/>
          <p:cNvSpPr/>
          <p:nvPr/>
        </p:nvSpPr>
        <p:spPr>
          <a:xfrm>
            <a:off x="226952" y="46482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"С:\\Windows\\System32\\Notepad.exe";</a:t>
            </a:r>
          </a:p>
        </p:txBody>
      </p:sp>
      <p:sp>
        <p:nvSpPr>
          <p:cNvPr id="27" name="Блок-схема: документ 26"/>
          <p:cNvSpPr/>
          <p:nvPr/>
        </p:nvSpPr>
        <p:spPr>
          <a:xfrm>
            <a:off x="226952" y="5486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@"C:\Windows\System32\Notepad.exe";</a:t>
            </a:r>
            <a:r>
              <a:rPr lang="arn-CL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//verbatim strings</a:t>
            </a:r>
          </a:p>
        </p:txBody>
      </p:sp>
      <p:sp>
        <p:nvSpPr>
          <p:cNvPr id="12" name="Explosion 1 7"/>
          <p:cNvSpPr/>
          <p:nvPr/>
        </p:nvSpPr>
        <p:spPr>
          <a:xfrm>
            <a:off x="4068170" y="4572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CTE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293806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91305" y="990600"/>
            <a:ext cx="8597900" cy="4912806"/>
            <a:chOff x="317500" y="781844"/>
            <a:chExt cx="8597900" cy="4912806"/>
          </a:xfrm>
        </p:grpSpPr>
        <p:sp>
          <p:nvSpPr>
            <p:cNvPr id="4" name="Flowchart: Document 4"/>
            <p:cNvSpPr/>
            <p:nvPr/>
          </p:nvSpPr>
          <p:spPr>
            <a:xfrm>
              <a:off x="317500" y="781844"/>
              <a:ext cx="8597900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Person 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p1 = new Person(</a:t>
              </a:r>
              <a:r>
                <a:rPr lang="en-US" sz="1600" dirty="0" smtClean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Bart De </a:t>
              </a:r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Smet</a:t>
              </a:r>
              <a:r>
                <a:rPr lang="en-US" sz="1600" dirty="0" smtClean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, 34);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99485" y="2197922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itchFamily="49" charset="0"/>
                  <a:cs typeface="Consolas" pitchFamily="49" charset="0"/>
                </a:rPr>
                <a:t>p1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: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995085" y="183286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</a:t>
              </a:r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1828800" y="2128588"/>
              <a:ext cx="1295400" cy="508000"/>
              <a:chOff x="4767915" y="1888073"/>
              <a:chExt cx="1295400" cy="5080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" name="Straight Connector 14"/>
            <p:cNvCxnSpPr>
              <a:stCxn id="11" idx="0"/>
              <a:endCxn id="13" idx="1"/>
            </p:cNvCxnSpPr>
            <p:nvPr/>
          </p:nvCxnSpPr>
          <p:spPr>
            <a:xfrm flipV="1">
              <a:off x="2476500" y="2069942"/>
              <a:ext cx="1518585" cy="58646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4544827" y="3637250"/>
              <a:ext cx="1981200" cy="2057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893142" y="4034253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5459227" y="4203580"/>
              <a:ext cx="152400" cy="1761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893141" y="4933074"/>
              <a:ext cx="1295401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34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2547285" y="2429297"/>
              <a:ext cx="2069165" cy="176904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4641374" y="3637250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_name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571999" y="4508399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_age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6781800" y="3023770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7" name="Straight Connector 36"/>
            <p:cNvCxnSpPr>
              <a:stCxn id="26" idx="0"/>
              <a:endCxn id="36" idx="1"/>
            </p:cNvCxnSpPr>
            <p:nvPr/>
          </p:nvCxnSpPr>
          <p:spPr>
            <a:xfrm flipV="1">
              <a:off x="5540842" y="3260843"/>
              <a:ext cx="1240958" cy="77341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818128" y="3729333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42" name="Straight Connector 41"/>
            <p:cNvCxnSpPr>
              <a:stCxn id="29" idx="0"/>
              <a:endCxn id="40" idx="1"/>
            </p:cNvCxnSpPr>
            <p:nvPr/>
          </p:nvCxnSpPr>
          <p:spPr>
            <a:xfrm flipV="1">
              <a:off x="5540842" y="3966406"/>
              <a:ext cx="1277286" cy="966668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27" idx="6"/>
              <a:endCxn id="52" idx="0"/>
            </p:cNvCxnSpPr>
            <p:nvPr/>
          </p:nvCxnSpPr>
          <p:spPr>
            <a:xfrm>
              <a:off x="5611627" y="4291676"/>
              <a:ext cx="2289594" cy="686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6887041" y="4977842"/>
              <a:ext cx="2028359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"Bart De </a:t>
              </a:r>
              <a:r>
                <a:rPr lang="en-US" dirty="0" err="1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Smet</a:t>
              </a:r>
              <a:r>
                <a:rPr lang="en-US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endPara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59" name="Flowchart: Document 4"/>
            <p:cNvSpPr/>
            <p:nvPr/>
          </p:nvSpPr>
          <p:spPr>
            <a:xfrm>
              <a:off x="317500" y="2878577"/>
              <a:ext cx="2495074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>
                  <a:latin typeface="Consolas" pitchFamily="49" charset="0"/>
                  <a:cs typeface="Consolas" pitchFamily="49" charset="0"/>
                </a:rPr>
                <a:t>Person </a:t>
              </a:r>
              <a:r>
                <a:rPr lang="en-US" sz="1600" smtClean="0">
                  <a:latin typeface="Consolas" pitchFamily="49" charset="0"/>
                  <a:cs typeface="Consolas" pitchFamily="49" charset="0"/>
                </a:rPr>
                <a:t>p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2</a:t>
              </a:r>
              <a:r>
                <a:rPr lang="en-US" sz="1600" smtClean="0">
                  <a:latin typeface="Consolas" pitchFamily="49" charset="0"/>
                  <a:cs typeface="Consolas" pitchFamily="49" charset="0"/>
                </a:rPr>
                <a:t> = p;1</a:t>
              </a:r>
              <a:endParaRPr lang="en-US" sz="16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080411" y="4357942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itchFamily="49" charset="0"/>
                  <a:cs typeface="Consolas" pitchFamily="49" charset="0"/>
                </a:rPr>
                <a:t>p2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: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2044798" y="366884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</a:t>
              </a:r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n</a:t>
              </a: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1809726" y="4288608"/>
              <a:ext cx="1295400" cy="508000"/>
              <a:chOff x="4767915" y="1888073"/>
              <a:chExt cx="1295400" cy="508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5" name="Straight Connector 64"/>
            <p:cNvCxnSpPr>
              <a:stCxn id="63" idx="0"/>
              <a:endCxn id="61" idx="2"/>
            </p:cNvCxnSpPr>
            <p:nvPr/>
          </p:nvCxnSpPr>
          <p:spPr>
            <a:xfrm flipV="1">
              <a:off x="2457426" y="4142995"/>
              <a:ext cx="501772" cy="14561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64" idx="6"/>
            </p:cNvCxnSpPr>
            <p:nvPr/>
          </p:nvCxnSpPr>
          <p:spPr>
            <a:xfrm flipV="1">
              <a:off x="2528211" y="4285281"/>
              <a:ext cx="2088239" cy="26075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Примитивные, ссылочные и значимые типы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90615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272351630"/>
              </p:ext>
            </p:extLst>
          </p:nvPr>
        </p:nvGraphicFramePr>
        <p:xfrm>
          <a:off x="266699" y="8382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двух строк в лексикографическом (алфавитном) порядке. Разные реализации метода </a:t>
                      </a:r>
                      <a:r>
                        <a:rPr lang="ru-RU" sz="1800" kern="1200" noProof="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позволяют</a:t>
                      </a:r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сравнивать строки с учетом, или без учета регистра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CompareTo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текущего экземпляра строки с другой строкой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Concat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произвольного числа строк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Copy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Создание копии строки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Empty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(статическое поле)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Открытое статическое поле, представляющее пустую строку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Format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Форматирование строки в соответствии с заданным форматом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736548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226839297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IndexOf,</a:t>
                      </a:r>
                    </a:p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подстроки в данной строке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IndexOfAny,</a:t>
                      </a:r>
                    </a:p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LastIndexOfAny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любого символа из подстроки в данной строке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Insert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методы)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Вставка подстроки в заданную позицию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Join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массива строк в единую строку. Между элементами массива вставляются разделители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длину строки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33081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139006570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PadLeft,</a:t>
                      </a:r>
                    </a:p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PadRigth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Выравнивают строки по левому или, соответственно, правому краю путем вставки нужного числа пробелов в начале, или в конце строки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подстроки из заданной позиции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Замена всех вхождений заданной подстроки, или символа новыми подстрокой, или символом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Split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Разделяет строку на элементы, используя разные разделители. Результаты помещаются в массив строк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Возвращают true или false в зависимости от того, начинается, или заканчивается строка заданной подстрокой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33277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5380385"/>
              </p:ext>
            </p:extLst>
          </p:nvPr>
        </p:nvGraphicFramePr>
        <p:xfrm>
          <a:off x="266699" y="1524000"/>
          <a:ext cx="8610601" cy="34798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Substring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Выделение подстроки, начиная с заданной позиции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ToCharArray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Преобразует строку в массив символов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ToLower,</a:t>
                      </a:r>
                    </a:p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Преобразование строки к нижнему или,</a:t>
                      </a:r>
                      <a:r>
                        <a:rPr lang="ru-RU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соответственно, к верхнему регистру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Trim, TrimStart,</a:t>
                      </a:r>
                      <a:endParaRPr lang="ru-RU" sz="1800" b="1" kern="1200" dirty="0" smtClean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TrimEnd</a:t>
                      </a:r>
                      <a:endParaRPr lang="ru-RU" sz="1800" b="1" kern="1200" dirty="0" smtClean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пробелов в начале и конце строки, или только с начала, или только с конца соответственно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26951" y="1600200"/>
            <a:ext cx="8726607" cy="3276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s = "Это текстовая строка, состоящая из семи слов.";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Console.WriteLine("Наличие подстроки \"текст\"? {0} ",s.Contains("текст"));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Console.WriteLine("Вставка \"{0}\"", s.Insert(4, "большая 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 символов",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Console.WriteLine("Удаление:\"{0}\"", s.Remove(4, 10));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Console.WriteLine("Замена: \"{0}\"", s.Replace("семи", "нескольких"));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Console.WriteLine("Подстрока: \"{0}\"", s.Substring(4,5));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 верхний регистр: {0}", s.ToUpper());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Console.WriteLine("Вхождение \"текст\": {0}", s.IndexOf("текст"));</a:t>
            </a:r>
          </a:p>
          <a:p>
            <a:pPr marL="179388" algn="just"/>
            <a:endParaRPr lang="ru-RU" sz="16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Строки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175846" y="718707"/>
            <a:ext cx="8801159" cy="5181601"/>
            <a:chOff x="175846" y="718707"/>
            <a:chExt cx="8801159" cy="5181601"/>
          </a:xfrm>
        </p:grpSpPr>
        <p:sp>
          <p:nvSpPr>
            <p:cNvPr id="32" name="Flowchart: Document 4"/>
            <p:cNvSpPr/>
            <p:nvPr/>
          </p:nvSpPr>
          <p:spPr>
            <a:xfrm>
              <a:off x="175846" y="718707"/>
              <a:ext cx="8801159" cy="518160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lnSpc>
                  <a:spcPct val="80000"/>
                </a:lnSpc>
              </a:pP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ru-RU" dirty="0" err="1" smtClean="0">
                  <a:latin typeface="Consolas" charset="0"/>
                  <a:ea typeface="Consolas" charset="0"/>
                  <a:cs typeface="Consolas" charset="0"/>
                </a:rPr>
                <a:t>string</a:t>
              </a:r>
              <a:r>
                <a:rPr lang="ru-RU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dirty="0" err="1" smtClean="0">
                  <a:latin typeface="Consolas" charset="0"/>
                  <a:ea typeface="Consolas" charset="0"/>
                  <a:cs typeface="Consolas" charset="0"/>
                </a:rPr>
                <a:t>s</a:t>
              </a:r>
              <a:r>
                <a:rPr lang="ru-RU" dirty="0" smtClean="0">
                  <a:latin typeface="Consolas" charset="0"/>
                  <a:ea typeface="Consolas" charset="0"/>
                  <a:cs typeface="Consolas" charset="0"/>
                </a:rPr>
                <a:t> = "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 smtClean="0">
                  <a:latin typeface="Consolas" charset="0"/>
                  <a:ea typeface="Consolas" charset="0"/>
                  <a:cs typeface="Consolas" charset="0"/>
                </a:rPr>
                <a:t>";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Do(s);</a:t>
              </a:r>
              <a:endParaRPr lang="ru-RU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ru-RU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Connector 35"/>
            <p:cNvCxnSpPr>
              <a:stCxn id="40" idx="1"/>
            </p:cNvCxnSpPr>
            <p:nvPr/>
          </p:nvCxnSpPr>
          <p:spPr>
            <a:xfrm flipH="1" flipV="1">
              <a:off x="5535172" y="1587936"/>
              <a:ext cx="1367509" cy="3459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4887472" y="1013052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9" name="Straight Arrow Connector 38"/>
            <p:cNvCxnSpPr>
              <a:endCxn id="38" idx="1"/>
            </p:cNvCxnSpPr>
            <p:nvPr/>
          </p:nvCxnSpPr>
          <p:spPr>
            <a:xfrm flipV="1">
              <a:off x="1306074" y="1300494"/>
              <a:ext cx="3581398" cy="54895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902681" y="1665622"/>
              <a:ext cx="1828800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265" name="Straight Arrow Connector 264"/>
            <p:cNvCxnSpPr>
              <a:endCxn id="38" idx="1"/>
            </p:cNvCxnSpPr>
            <p:nvPr/>
          </p:nvCxnSpPr>
          <p:spPr>
            <a:xfrm flipV="1">
              <a:off x="3505200" y="1300494"/>
              <a:ext cx="1382272" cy="151890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Rectangle 265"/>
            <p:cNvSpPr/>
            <p:nvPr/>
          </p:nvSpPr>
          <p:spPr>
            <a:xfrm>
              <a:off x="4887472" y="3510003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"ab"</a:t>
              </a:r>
              <a:endPara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271" name="Straight Arrow Connector 270"/>
            <p:cNvCxnSpPr>
              <a:endCxn id="266" idx="1"/>
            </p:cNvCxnSpPr>
            <p:nvPr/>
          </p:nvCxnSpPr>
          <p:spPr>
            <a:xfrm>
              <a:off x="2209800" y="3425543"/>
              <a:ext cx="2677672" cy="37190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77"/>
            <p:cNvSpPr/>
            <p:nvPr/>
          </p:nvSpPr>
          <p:spPr>
            <a:xfrm>
              <a:off x="1473651" y="2759125"/>
              <a:ext cx="4572000" cy="9787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void Do(string p)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p += 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b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cxnSp>
          <p:nvCxnSpPr>
            <p:cNvPr id="293" name="Straight Arrow Connector 292"/>
            <p:cNvCxnSpPr/>
            <p:nvPr/>
          </p:nvCxnSpPr>
          <p:spPr>
            <a:xfrm flipV="1">
              <a:off x="2667000" y="1319650"/>
              <a:ext cx="2220472" cy="295832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 rot="21166646">
              <a:off x="2648669" y="1246785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0" name="TextBox 299"/>
            <p:cNvSpPr txBox="1"/>
            <p:nvPr/>
          </p:nvSpPr>
          <p:spPr>
            <a:xfrm rot="18890387">
              <a:off x="3809930" y="1761995"/>
              <a:ext cx="592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 smtClean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1" name="TextBox 300"/>
            <p:cNvSpPr txBox="1"/>
            <p:nvPr/>
          </p:nvSpPr>
          <p:spPr>
            <a:xfrm rot="456914">
              <a:off x="3733715" y="3347266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3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2" name="TextBox 301"/>
            <p:cNvSpPr txBox="1"/>
            <p:nvPr/>
          </p:nvSpPr>
          <p:spPr>
            <a:xfrm rot="18444081">
              <a:off x="2531969" y="3613687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4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292330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1600200"/>
            <a:ext cx="86884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600" dirty="0" smtClean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ru-RU" sz="16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ru-RU" sz="16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source = "тучки небесные вечные странники";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separators = { ' ' };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string[] parts = source.Split(separators);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Console.WriteLine("Результат разбиения строки на части: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 (int i = 0; i &lt; parts.Length; i++)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Console.WriteLine(parts[i]);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result = String.Join(" | ", parts);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Результат сборки: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Console.WriteLine(result);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 использования методов разделения строки на элементы Split и слияние массива строк в единую строку Join</a:t>
            </a: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226952" y="5181600"/>
            <a:ext cx="86884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Тип string является неизменяемым (immutable) типом данных, таким образом, методы и операции, модифицирующие содержимое строк, на самом деле создают новые строки, копируя при необходимости содержимое старых</a:t>
            </a:r>
          </a:p>
        </p:txBody>
      </p:sp>
    </p:spTree>
    <p:extLst>
      <p:ext uri="{BB962C8B-B14F-4D97-AF65-F5344CB8AC3E}">
        <p14:creationId xmlns:p14="http://schemas.microsoft.com/office/powerpoint/2010/main" val="19750272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47483" y="762000"/>
            <a:ext cx="8706075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того, чтобы разрабатываемые классы были дружественными к пользователю, они должны предлагать средства для отображения своих строковых представлений в любом из форматов, которые могут понадобиться пользователю</a:t>
            </a:r>
          </a:p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исполняющей среде .NET определен стандартный способ достижения этого — интерфейс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IFormattable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3" y="2362200"/>
            <a:ext cx="875617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Применение форматной строки к примитивному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163946"/>
            <a:ext cx="8726606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decimal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d = 12.05667M;</a:t>
            </a:r>
          </a:p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int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i = 5;</a:t>
            </a:r>
          </a:p>
          <a:p>
            <a:r>
              <a:rPr lang="ru-RU" sz="1600" dirty="0">
                <a:solidFill>
                  <a:srgbClr val="2B91AF"/>
                </a:solidFill>
                <a:latin typeface="Consolas"/>
              </a:rPr>
              <a:t>Console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.WriteLine(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"Значение переменной d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{0:C}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, а i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{1}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, d, i);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6690903" y="3048000"/>
            <a:ext cx="22860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ctr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Указывается индекс</a:t>
            </a:r>
          </a:p>
        </p:txBody>
      </p:sp>
      <p:pic>
        <p:nvPicPr>
          <p:cNvPr id="9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703241">
            <a:off x="6711944" y="3517269"/>
            <a:ext cx="1166069" cy="202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Скругленный прямоугольник 9"/>
          <p:cNvSpPr/>
          <p:nvPr/>
        </p:nvSpPr>
        <p:spPr>
          <a:xfrm>
            <a:off x="226952" y="4507208"/>
            <a:ext cx="8749951" cy="174577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Может быть включена и другая информация, относящаяся к формату данного элемента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количество символов, которое займет представление элемента, снабженное префиксом-запятой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спецификатор формата предваряется двоеточием</a:t>
            </a:r>
          </a:p>
        </p:txBody>
      </p:sp>
    </p:spTree>
    <p:extLst>
      <p:ext uri="{BB962C8B-B14F-4D97-AF65-F5344CB8AC3E}">
        <p14:creationId xmlns:p14="http://schemas.microsoft.com/office/powerpoint/2010/main" val="237096239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20175974"/>
              </p:ext>
            </p:extLst>
          </p:nvPr>
        </p:nvGraphicFramePr>
        <p:xfrm>
          <a:off x="228600" y="685800"/>
          <a:ext cx="8686800" cy="5683626"/>
        </p:xfrm>
        <a:graphic>
          <a:graphicData uri="http://schemas.openxmlformats.org/drawingml/2006/table">
            <a:tbl>
              <a:tblPr firstRow="1">
                <a:tableStyleId>{1FECB4D8-DB02-4DC6-A0A2-4F2EBAE1DC90}</a:tableStyleId>
              </a:tblPr>
              <a:tblGrid>
                <a:gridCol w="139694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40365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Спецификатор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Применяется к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Значение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 местной валюты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$835.50 (США)</a:t>
                      </a:r>
                      <a:b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£835.50 (Великобритания) 835.50р.(Россия)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9437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Обычное целое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Экспоненциальная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8.35Е+002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 фиксированной десятичной точкой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835.50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Обычные числа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54316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N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 чисел, принятый в данной местности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4,384.50 (Великобритания/США)</a:t>
                      </a:r>
                      <a:b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4 384,50 (континентальная Европа)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380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Процентная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835,000.00%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X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Шестнадцатеричный формат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arn-CL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1a1f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22780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5562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"ru-ru"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18629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$10,761.94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1.076E+004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10761.9376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10761.937554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10,761.938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107.62 %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10761.937554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2971800"/>
            <a:ext cx="2133600" cy="1981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10 761,94р.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1,076E+004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10761,9376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10761,937554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10 761,938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107,62%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10761,937554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802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069038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byte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1069038" y="1462623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System.Byte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без знаковое число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 </a:t>
            </a: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0 до 255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3556992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short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3556992" y="1462623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System.Int16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 (маленький диапазон)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 </a:t>
            </a: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-32 768 до 32 767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6044946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6044946" y="1473847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System.Int32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 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-2 147 483 648 до 2 147 483 647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983577" y="3745904"/>
            <a:ext cx="4252865" cy="405642"/>
          </a:xfrm>
          <a:custGeom>
            <a:avLst/>
            <a:gdLst>
              <a:gd name="connsiteX0" fmla="*/ 0 w 4252865"/>
              <a:gd name="connsiteY0" fmla="*/ 0 h 405642"/>
              <a:gd name="connsiteX1" fmla="*/ 4252865 w 4252865"/>
              <a:gd name="connsiteY1" fmla="*/ 0 h 405642"/>
              <a:gd name="connsiteX2" fmla="*/ 4252865 w 4252865"/>
              <a:gd name="connsiteY2" fmla="*/ 405642 h 405642"/>
              <a:gd name="connsiteX3" fmla="*/ 0 w 4252865"/>
              <a:gd name="connsiteY3" fmla="*/ 405642 h 405642"/>
              <a:gd name="connsiteX4" fmla="*/ 0 w 4252865"/>
              <a:gd name="connsiteY4" fmla="*/ 0 h 40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2865" h="405642">
                <a:moveTo>
                  <a:pt x="0" y="0"/>
                </a:moveTo>
                <a:lnTo>
                  <a:pt x="4252865" y="0"/>
                </a:lnTo>
                <a:lnTo>
                  <a:pt x="4252865" y="405642"/>
                </a:lnTo>
                <a:lnTo>
                  <a:pt x="0" y="4056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long</a:t>
            </a:r>
            <a:endParaRPr lang="ru-RU" sz="1800" b="1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983577" y="4154283"/>
            <a:ext cx="4252865" cy="1838109"/>
          </a:xfrm>
          <a:custGeom>
            <a:avLst/>
            <a:gdLst>
              <a:gd name="connsiteX0" fmla="*/ 0 w 4252865"/>
              <a:gd name="connsiteY0" fmla="*/ 0 h 1838109"/>
              <a:gd name="connsiteX1" fmla="*/ 4252865 w 4252865"/>
              <a:gd name="connsiteY1" fmla="*/ 0 h 1838109"/>
              <a:gd name="connsiteX2" fmla="*/ 4252865 w 4252865"/>
              <a:gd name="connsiteY2" fmla="*/ 1838109 h 1838109"/>
              <a:gd name="connsiteX3" fmla="*/ 0 w 4252865"/>
              <a:gd name="connsiteY3" fmla="*/ 1838109 h 1838109"/>
              <a:gd name="connsiteX4" fmla="*/ 0 w 4252865"/>
              <a:gd name="connsiteY4" fmla="*/ 0 h 1838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2865" h="1838109">
                <a:moveTo>
                  <a:pt x="0" y="0"/>
                </a:moveTo>
                <a:lnTo>
                  <a:pt x="4252865" y="0"/>
                </a:lnTo>
                <a:lnTo>
                  <a:pt x="4252865" y="1838109"/>
                </a:lnTo>
                <a:lnTo>
                  <a:pt x="0" y="18381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System.Int64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 (большой диапазон)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8 байт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-9 223 372 036 854 775 808 до 9 223 372 036 854 775 807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5552933" y="3670300"/>
            <a:ext cx="2582088" cy="405642"/>
          </a:xfrm>
          <a:custGeom>
            <a:avLst/>
            <a:gdLst>
              <a:gd name="connsiteX0" fmla="*/ 0 w 2582088"/>
              <a:gd name="connsiteY0" fmla="*/ 0 h 405642"/>
              <a:gd name="connsiteX1" fmla="*/ 2582088 w 2582088"/>
              <a:gd name="connsiteY1" fmla="*/ 0 h 405642"/>
              <a:gd name="connsiteX2" fmla="*/ 2582088 w 2582088"/>
              <a:gd name="connsiteY2" fmla="*/ 405642 h 405642"/>
              <a:gd name="connsiteX3" fmla="*/ 0 w 2582088"/>
              <a:gd name="connsiteY3" fmla="*/ 405642 h 405642"/>
              <a:gd name="connsiteX4" fmla="*/ 0 w 2582088"/>
              <a:gd name="connsiteY4" fmla="*/ 0 h 40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2088" h="405642">
                <a:moveTo>
                  <a:pt x="0" y="0"/>
                </a:moveTo>
                <a:lnTo>
                  <a:pt x="2582088" y="0"/>
                </a:lnTo>
                <a:lnTo>
                  <a:pt x="2582088" y="405642"/>
                </a:lnTo>
                <a:lnTo>
                  <a:pt x="0" y="4056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float</a:t>
            </a:r>
            <a:endParaRPr lang="ru-RU" sz="1800" b="1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5554516" y="4096932"/>
            <a:ext cx="2578923" cy="1914577"/>
          </a:xfrm>
          <a:custGeom>
            <a:avLst/>
            <a:gdLst>
              <a:gd name="connsiteX0" fmla="*/ 0 w 2578923"/>
              <a:gd name="connsiteY0" fmla="*/ 0 h 1914577"/>
              <a:gd name="connsiteX1" fmla="*/ 2578923 w 2578923"/>
              <a:gd name="connsiteY1" fmla="*/ 0 h 1914577"/>
              <a:gd name="connsiteX2" fmla="*/ 2578923 w 2578923"/>
              <a:gd name="connsiteY2" fmla="*/ 1914577 h 1914577"/>
              <a:gd name="connsiteX3" fmla="*/ 0 w 2578923"/>
              <a:gd name="connsiteY3" fmla="*/ 1914577 h 1914577"/>
              <a:gd name="connsiteX4" fmla="*/ 0 w 2578923"/>
              <a:gd name="connsiteY4" fmla="*/ 0 h 1914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8923" h="1914577">
                <a:moveTo>
                  <a:pt x="0" y="0"/>
                </a:moveTo>
                <a:lnTo>
                  <a:pt x="2578923" y="0"/>
                </a:lnTo>
                <a:lnTo>
                  <a:pt x="2578923" y="1914577"/>
                </a:lnTo>
                <a:lnTo>
                  <a:pt x="0" y="191457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System.Single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Числа с плавающей точкой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 </a:t>
            </a: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+ / - 3,4 × 10 ^ 38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Типы данных</a:t>
            </a:r>
            <a:endParaRPr lang="en-US" dirty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152399" y="651680"/>
            <a:ext cx="8801159" cy="57491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400" b="1" dirty="0" err="1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ru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</a:t>
            </a:r>
            <a:endParaRPr lang="ru-RU" sz="1400" dirty="0" smtClean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it-IT" sz="14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fr-FR" sz="1400" b="1" dirty="0" smtClean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en-us"</a:t>
            </a:r>
            <a:r>
              <a:rPr lang="fr-FR" sz="1400" b="1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  <a:endParaRPr lang="fr-FR" sz="1400" b="1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</a:t>
            </a:r>
          </a:p>
          <a:p>
            <a:endParaRPr lang="it-IT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21677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8 395,00р.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8,395E+003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8 395,0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0,00%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3276600"/>
            <a:ext cx="2133600" cy="2133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$8,395.00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8.395E+003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8,395.0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0.00 %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95500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762000"/>
            <a:ext cx="8726607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динамических операций со строками и символами в библиотеке классов .NET Framework существует тип </a:t>
            </a:r>
            <a:r>
              <a:rPr lang="ru-RU" dirty="0" err="1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TextStringBuilder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пространства имен System.Text</a:t>
            </a:r>
          </a:p>
        </p:txBody>
      </p:sp>
      <p:sp>
        <p:nvSpPr>
          <p:cNvPr id="8" name="Блок-схема: документ 7"/>
          <p:cNvSpPr/>
          <p:nvPr/>
        </p:nvSpPr>
        <p:spPr>
          <a:xfrm>
            <a:off x="226951" y="1752600"/>
            <a:ext cx="8726607" cy="685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03068" y="2514600"/>
            <a:ext cx="875049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конструктор StringBuilder обязан выделять память и инициализировать три внутренних поля, управляемых любым объектом StringBuilder.</a:t>
            </a: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03067" y="3581400"/>
            <a:ext cx="8750492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Максимальная емкость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(Maximum capacity) – поле типа int, задающее максимальное число символов, размещаемых в строке</a:t>
            </a: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Емкость (Capacity) – поле типа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показывающее размер массива символов StringBuilder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символов (Character array) – массив структур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har, содержащий набор символов строки. Число символов всегда меньше (или равно) емкости и максимальной емкости</a:t>
            </a:r>
          </a:p>
        </p:txBody>
      </p:sp>
    </p:spTree>
    <p:extLst>
      <p:ext uri="{BB962C8B-B14F-4D97-AF65-F5344CB8AC3E}">
        <p14:creationId xmlns:p14="http://schemas.microsoft.com/office/powerpoint/2010/main" val="299035218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4267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 smtClean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.NET 2.0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IntPtr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b="1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volatile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</a:t>
            </a:r>
            <a:r>
              <a:rPr lang="en-US" sz="1600" dirty="0" smtClean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----------------------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 smtClean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03536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54443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</a:t>
            </a:r>
            <a:r>
              <a:rPr lang="en-US" sz="1600" dirty="0" smtClean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4.0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b="1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[]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m_ChunkChars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--------------------------------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m_ChunkLength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m_ChunkOffset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b="1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m_ChunkPrevious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b="1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MaxChunkSize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0x1f40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1600" dirty="0" smtClean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smtClean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 smtClean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. . .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it-IT" sz="16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2375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4" name="Блок-схема: документ 4"/>
          <p:cNvSpPr/>
          <p:nvPr/>
        </p:nvSpPr>
        <p:spPr>
          <a:xfrm>
            <a:off x="226952" y="914400"/>
            <a:ext cx="8726606" cy="4114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 smtClean="0">
              <a:solidFill>
                <a:srgbClr val="0000FF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en-US" sz="16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Main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[]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args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en-US" sz="16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var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 smtClean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600" dirty="0" err="1" smtClean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(sb,20000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);</a:t>
            </a:r>
          </a:p>
          <a:p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ro-RO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ro-RO" sz="1600" dirty="0" err="1" smtClean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Clear</a:t>
            </a:r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6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private</a:t>
            </a:r>
            <a:r>
              <a:rPr lang="de-D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de-D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en-US" sz="16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   for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0;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&lt;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++)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  </a:t>
            </a:r>
            <a:r>
              <a:rPr lang="de-DE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de-DE" sz="1600" dirty="0" err="1" smtClean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>
                <a:solidFill>
                  <a:srgbClr val="A31515"/>
                </a:solidFill>
                <a:highlight>
                  <a:srgbClr val="FFFFFF"/>
                </a:highlight>
                <a:latin typeface="Consolas" charset="0"/>
              </a:rPr>
              <a:t>"F"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);</a:t>
            </a:r>
          </a:p>
          <a:p>
            <a:r>
              <a:rPr lang="de-D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}</a:t>
            </a:r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102109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1295400" y="838200"/>
            <a:ext cx="7187640" cy="5431667"/>
            <a:chOff x="1358899" y="866695"/>
            <a:chExt cx="7187640" cy="5431667"/>
          </a:xfrm>
        </p:grpSpPr>
        <p:sp>
          <p:nvSpPr>
            <p:cNvPr id="4" name="Rectangle 3"/>
            <p:cNvSpPr/>
            <p:nvPr/>
          </p:nvSpPr>
          <p:spPr>
            <a:xfrm>
              <a:off x="1371599" y="866695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523999" y="92717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[16]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0" y="137730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m_ChunkPrevious:null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521" y="95709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Consolas" charset="0"/>
                  <a:ea typeface="Consolas" charset="0"/>
                  <a:cs typeface="Consolas" charset="0"/>
                </a:rPr>
                <a:t>sb1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371599" y="19129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24000" y="19993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[32]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23999" y="2436398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934081" y="2003316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Consolas" charset="0"/>
                  <a:ea typeface="Consolas" charset="0"/>
                  <a:cs typeface="Consolas" charset="0"/>
                </a:rPr>
                <a:t>sb2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599" y="29797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524000" y="30661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[64]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523999" y="351234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m_ChunkPrevious:sb2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34082" y="306610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Consolas" charset="0"/>
                  <a:ea typeface="Consolas" charset="0"/>
                  <a:cs typeface="Consolas" charset="0"/>
                </a:rPr>
                <a:t>sb3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599" y="4267200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524000" y="435358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524000" y="479856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m_ChunkPrevious:sb9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34082" y="4357597"/>
              <a:ext cx="7998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Consolas" charset="0"/>
                  <a:ea typeface="Consolas" charset="0"/>
                  <a:cs typeface="Consolas" charset="0"/>
                </a:rPr>
                <a:t>sb10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371599" y="5315681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524000" y="540206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524000" y="582629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990188" y="5406078"/>
              <a:ext cx="51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 smtClean="0">
                  <a:latin typeface="Consolas" charset="0"/>
                  <a:ea typeface="Consolas" charset="0"/>
                  <a:cs typeface="Consolas" charset="0"/>
                </a:rPr>
                <a:t>sb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092566" y="3917600"/>
              <a:ext cx="10831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Consolas" charset="0"/>
                  <a:ea typeface="Consolas" charset="0"/>
                  <a:cs typeface="Consolas" charset="0"/>
                </a:rPr>
                <a:t>. . . 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3" name="Elbow Connector 32"/>
            <p:cNvCxnSpPr/>
            <p:nvPr/>
          </p:nvCxnSpPr>
          <p:spPr>
            <a:xfrm rot="10800000">
              <a:off x="1371600" y="1371600"/>
              <a:ext cx="12700" cy="984656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Elbow Connector 34"/>
            <p:cNvCxnSpPr/>
            <p:nvPr/>
          </p:nvCxnSpPr>
          <p:spPr>
            <a:xfrm rot="10800000">
              <a:off x="1371600" y="2438400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38"/>
            <p:cNvCxnSpPr/>
            <p:nvPr/>
          </p:nvCxnSpPr>
          <p:spPr>
            <a:xfrm rot="10800000">
              <a:off x="1358899" y="4798567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Elbow Connector 39"/>
            <p:cNvCxnSpPr/>
            <p:nvPr/>
          </p:nvCxnSpPr>
          <p:spPr>
            <a:xfrm flipV="1">
              <a:off x="1371599" y="4119326"/>
              <a:ext cx="1066801" cy="605074"/>
            </a:xfrm>
            <a:prstGeom prst="bentConnector3">
              <a:avLst>
                <a:gd name="adj1" fmla="val -48809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6019801" y="3138322"/>
              <a:ext cx="2526738" cy="5221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b="1" dirty="0" smtClean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Размер </a:t>
              </a:r>
              <a:r>
                <a:rPr lang="en-US" sz="1600" b="1" dirty="0" smtClean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sb9: 4096 </a:t>
              </a:r>
              <a:endParaRPr 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Connector 46"/>
            <p:cNvCxnSpPr>
              <a:endCxn id="45" idx="2"/>
            </p:cNvCxnSpPr>
            <p:nvPr/>
          </p:nvCxnSpPr>
          <p:spPr>
            <a:xfrm flipV="1">
              <a:off x="5245029" y="3660450"/>
              <a:ext cx="2038141" cy="540950"/>
            </a:xfrm>
            <a:prstGeom prst="line">
              <a:avLst/>
            </a:prstGeom>
            <a:ln w="34925" cmpd="sng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830858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41779826"/>
              </p:ext>
            </p:extLst>
          </p:nvPr>
        </p:nvGraphicFramePr>
        <p:xfrm>
          <a:off x="266699" y="9906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MaxCapacity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наибольшее количество символов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Capacity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Получает/устанавливает размер массива символов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EnsureCapacity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Гарантирует, что размер массива символов будет не меньше, чем значение параметра, передаваемого этому методу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количество символов в строке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ToString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Версия без параметров возвращает объект String, представляющий поле с массивом символов объекта StringBuilder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AppendFormat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Добавляет заданные объекты в массив символов, увеличивая его при необходимости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42597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82003516"/>
              </p:ext>
            </p:extLst>
          </p:nvPr>
        </p:nvGraphicFramePr>
        <p:xfrm>
          <a:off x="266699" y="1371600"/>
          <a:ext cx="8610601" cy="3205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Заменяет один символ или строку символов в массиве символов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Удаляет диапазон символов из массива символов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Equals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только если объекты StringBuilder имеют одну и ту же максимальную емкость, емкость и одинаковые символы в массиве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СоруТо</a:t>
                      </a:r>
                    </a:p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Копирует подмножество символов StringBuilder в массив Char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124735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1" y="1143000"/>
            <a:ext cx="8726607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 {1}", ".NET", "---Framework");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sb.Replace("-", " ").Remove(4, 3).ToString();</a:t>
            </a:r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8194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sb.AppendFormat("{0}{1}", ".NET", "Framework");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sb.ToString().ToUpper();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sb.Length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sb.Append(s).Insert(4, " 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 = sb.ToString();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Console.WriteLine(s);  // .NET FRAMEWORK</a:t>
            </a:r>
          </a:p>
        </p:txBody>
      </p:sp>
    </p:spTree>
    <p:extLst>
      <p:ext uri="{BB962C8B-B14F-4D97-AF65-F5344CB8AC3E}">
        <p14:creationId xmlns:p14="http://schemas.microsoft.com/office/powerpoint/2010/main" val="180406827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quarter" idx="4294967295"/>
          </p:nvPr>
        </p:nvSpPr>
        <p:spPr>
          <a:xfrm>
            <a:off x="533400" y="762000"/>
            <a:ext cx="8610600" cy="5334000"/>
          </a:xfrm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endParaRPr lang="ru-RU" b="0" dirty="0" smtClean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 smtClean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 smtClean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 smtClean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 smtClean="0"/>
          </a:p>
          <a:p>
            <a:pPr marL="0" indent="0" algn="just">
              <a:buNone/>
            </a:pPr>
            <a:endParaRPr lang="ru-RU" b="0" dirty="0" smtClean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8636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упрощения решения задач по обработке символьной информации в пространстве имен System.Text.RegularExpressions определены классы для работы со строками, основанные на регулярных выражениях, Regex, Match и MatchCollection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2311400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Регулярное выражение – это шаблон, согласно которому выполняется поиск соответствующего фрагмента текста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1" y="3429000"/>
            <a:ext cx="8726607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Использование регулярных выражений обеспечивает: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проверку строки на соответствие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поиск в тексте по заданному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разбиение текста на фрагменты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26951" y="5156200"/>
            <a:ext cx="8726607" cy="965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Набор управляющих кодов для идентификации специфических типов символов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Система для группирования частей подстрок и промежуточных результатов таких действий</a:t>
            </a:r>
          </a:p>
        </p:txBody>
      </p:sp>
    </p:spTree>
    <p:extLst>
      <p:ext uri="{BB962C8B-B14F-4D97-AF65-F5344CB8AC3E}">
        <p14:creationId xmlns:p14="http://schemas.microsoft.com/office/powerpoint/2010/main" val="2829254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50000"/>
                  </a:schemeClr>
                </a:solidFill>
              </a:rPr>
              <a:t>Типы данных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1066834" y="1534019"/>
            <a:ext cx="3347070" cy="1888560"/>
          </a:xfrm>
          <a:custGeom>
            <a:avLst/>
            <a:gdLst>
              <a:gd name="connsiteX0" fmla="*/ 0 w 3347070"/>
              <a:gd name="connsiteY0" fmla="*/ 0 h 1888560"/>
              <a:gd name="connsiteX1" fmla="*/ 3347070 w 3347070"/>
              <a:gd name="connsiteY1" fmla="*/ 0 h 1888560"/>
              <a:gd name="connsiteX2" fmla="*/ 3347070 w 3347070"/>
              <a:gd name="connsiteY2" fmla="*/ 1888560 h 1888560"/>
              <a:gd name="connsiteX3" fmla="*/ 0 w 3347070"/>
              <a:gd name="connsiteY3" fmla="*/ 1888560 h 1888560"/>
              <a:gd name="connsiteX4" fmla="*/ 0 w 3347070"/>
              <a:gd name="connsiteY4" fmla="*/ 0 h 188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888560">
                <a:moveTo>
                  <a:pt x="0" y="0"/>
                </a:moveTo>
                <a:lnTo>
                  <a:pt x="3347070" y="0"/>
                </a:lnTo>
                <a:lnTo>
                  <a:pt x="3347070" y="1888560"/>
                </a:lnTo>
                <a:lnTo>
                  <a:pt x="0" y="18885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System.Double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Числа двойной точности (более точные) с плавающей точкой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8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+ / -1,7 × 10 ^ 308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882494" y="1073219"/>
            <a:ext cx="3347070" cy="460800"/>
          </a:xfrm>
          <a:custGeom>
            <a:avLst/>
            <a:gdLst>
              <a:gd name="connsiteX0" fmla="*/ 0 w 3347070"/>
              <a:gd name="connsiteY0" fmla="*/ 0 h 460800"/>
              <a:gd name="connsiteX1" fmla="*/ 3347070 w 3347070"/>
              <a:gd name="connsiteY1" fmla="*/ 0 h 460800"/>
              <a:gd name="connsiteX2" fmla="*/ 3347070 w 3347070"/>
              <a:gd name="connsiteY2" fmla="*/ 460800 h 460800"/>
              <a:gd name="connsiteX3" fmla="*/ 0 w 3347070"/>
              <a:gd name="connsiteY3" fmla="*/ 460800 h 460800"/>
              <a:gd name="connsiteX4" fmla="*/ 0 w 3347070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460800">
                <a:moveTo>
                  <a:pt x="0" y="0"/>
                </a:moveTo>
                <a:lnTo>
                  <a:pt x="3347070" y="0"/>
                </a:lnTo>
                <a:lnTo>
                  <a:pt x="3347070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kern="1200" noProof="0" dirty="0" smtClean="0">
                <a:latin typeface="Calibri" charset="0"/>
                <a:ea typeface="Calibri" charset="0"/>
                <a:cs typeface="Calibri" charset="0"/>
              </a:rPr>
              <a:t>decimal</a:t>
            </a:r>
            <a:endParaRPr lang="ru-RU" b="1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4882494" y="1534019"/>
            <a:ext cx="3347070" cy="1888560"/>
          </a:xfrm>
          <a:custGeom>
            <a:avLst/>
            <a:gdLst>
              <a:gd name="connsiteX0" fmla="*/ 0 w 3347070"/>
              <a:gd name="connsiteY0" fmla="*/ 0 h 1888560"/>
              <a:gd name="connsiteX1" fmla="*/ 3347070 w 3347070"/>
              <a:gd name="connsiteY1" fmla="*/ 0 h 1888560"/>
              <a:gd name="connsiteX2" fmla="*/ 3347070 w 3347070"/>
              <a:gd name="connsiteY2" fmla="*/ 1888560 h 1888560"/>
              <a:gd name="connsiteX3" fmla="*/ 0 w 3347070"/>
              <a:gd name="connsiteY3" fmla="*/ 1888560 h 1888560"/>
              <a:gd name="connsiteX4" fmla="*/ 0 w 3347070"/>
              <a:gd name="connsiteY4" fmla="*/ 0 h 188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888560">
                <a:moveTo>
                  <a:pt x="0" y="0"/>
                </a:moveTo>
                <a:lnTo>
                  <a:pt x="3347070" y="0"/>
                </a:lnTo>
                <a:lnTo>
                  <a:pt x="3347070" y="1888560"/>
                </a:lnTo>
                <a:lnTo>
                  <a:pt x="0" y="18885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 err="1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System.De</a:t>
            </a:r>
            <a:r>
              <a:rPr lang="en-US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b="0" kern="1200" noProof="0" dirty="0" err="1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imal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Денежный значения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16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28 значащих цифр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066834" y="3811558"/>
            <a:ext cx="3347070" cy="518401"/>
          </a:xfrm>
          <a:custGeom>
            <a:avLst/>
            <a:gdLst>
              <a:gd name="connsiteX0" fmla="*/ 0 w 3347070"/>
              <a:gd name="connsiteY0" fmla="*/ 0 h 518400"/>
              <a:gd name="connsiteX1" fmla="*/ 3347070 w 3347070"/>
              <a:gd name="connsiteY1" fmla="*/ 0 h 518400"/>
              <a:gd name="connsiteX2" fmla="*/ 3347070 w 3347070"/>
              <a:gd name="connsiteY2" fmla="*/ 518400 h 518400"/>
              <a:gd name="connsiteX3" fmla="*/ 0 w 3347070"/>
              <a:gd name="connsiteY3" fmla="*/ 518400 h 518400"/>
              <a:gd name="connsiteX4" fmla="*/ 0 w 3347070"/>
              <a:gd name="connsiteY4" fmla="*/ 0 h 51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518400">
                <a:moveTo>
                  <a:pt x="0" y="0"/>
                </a:moveTo>
                <a:lnTo>
                  <a:pt x="3347070" y="0"/>
                </a:lnTo>
                <a:lnTo>
                  <a:pt x="3347070" y="518400"/>
                </a:lnTo>
                <a:lnTo>
                  <a:pt x="0" y="518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b="1" kern="1200" dirty="0" smtClean="0">
                <a:latin typeface="Calibri" charset="0"/>
                <a:ea typeface="Calibri" charset="0"/>
                <a:cs typeface="Calibri" charset="0"/>
              </a:rPr>
              <a:t>char</a:t>
            </a:r>
            <a:endParaRPr lang="ru-RU" b="1" kern="1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1066834" y="4329959"/>
            <a:ext cx="3347070" cy="1385039"/>
          </a:xfrm>
          <a:custGeom>
            <a:avLst/>
            <a:gdLst>
              <a:gd name="connsiteX0" fmla="*/ 0 w 3347070"/>
              <a:gd name="connsiteY0" fmla="*/ 0 h 1383480"/>
              <a:gd name="connsiteX1" fmla="*/ 3347070 w 3347070"/>
              <a:gd name="connsiteY1" fmla="*/ 0 h 1383480"/>
              <a:gd name="connsiteX2" fmla="*/ 3347070 w 3347070"/>
              <a:gd name="connsiteY2" fmla="*/ 1383480 h 1383480"/>
              <a:gd name="connsiteX3" fmla="*/ 0 w 3347070"/>
              <a:gd name="connsiteY3" fmla="*/ 1383480 h 1383480"/>
              <a:gd name="connsiteX4" fmla="*/ 0 w 3347070"/>
              <a:gd name="connsiteY4" fmla="*/ 0 h 138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383480">
                <a:moveTo>
                  <a:pt x="0" y="0"/>
                </a:moveTo>
                <a:lnTo>
                  <a:pt x="3347070" y="0"/>
                </a:lnTo>
                <a:lnTo>
                  <a:pt x="3347070" y="1383480"/>
                </a:lnTo>
                <a:lnTo>
                  <a:pt x="0" y="13834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System.Char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Один символ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 байта 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N/A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882494" y="3811558"/>
            <a:ext cx="3347070" cy="590221"/>
          </a:xfrm>
          <a:custGeom>
            <a:avLst/>
            <a:gdLst>
              <a:gd name="connsiteX0" fmla="*/ 0 w 3347070"/>
              <a:gd name="connsiteY0" fmla="*/ 0 h 518400"/>
              <a:gd name="connsiteX1" fmla="*/ 3347070 w 3347070"/>
              <a:gd name="connsiteY1" fmla="*/ 0 h 518400"/>
              <a:gd name="connsiteX2" fmla="*/ 3347070 w 3347070"/>
              <a:gd name="connsiteY2" fmla="*/ 518400 h 518400"/>
              <a:gd name="connsiteX3" fmla="*/ 0 w 3347070"/>
              <a:gd name="connsiteY3" fmla="*/ 518400 h 518400"/>
              <a:gd name="connsiteX4" fmla="*/ 0 w 3347070"/>
              <a:gd name="connsiteY4" fmla="*/ 0 h 51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518400">
                <a:moveTo>
                  <a:pt x="0" y="0"/>
                </a:moveTo>
                <a:lnTo>
                  <a:pt x="3347070" y="0"/>
                </a:lnTo>
                <a:lnTo>
                  <a:pt x="3347070" y="518400"/>
                </a:lnTo>
                <a:lnTo>
                  <a:pt x="0" y="518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kern="1200" noProof="0" dirty="0" smtClean="0">
                <a:latin typeface="Calibri" charset="0"/>
                <a:ea typeface="Calibri" charset="0"/>
                <a:cs typeface="Calibri" charset="0"/>
              </a:rPr>
              <a:t>bool</a:t>
            </a:r>
            <a:endParaRPr lang="ru-RU" b="1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4882494" y="4331519"/>
            <a:ext cx="3347070" cy="1383480"/>
          </a:xfrm>
          <a:custGeom>
            <a:avLst/>
            <a:gdLst>
              <a:gd name="connsiteX0" fmla="*/ 0 w 3347070"/>
              <a:gd name="connsiteY0" fmla="*/ 0 h 1383480"/>
              <a:gd name="connsiteX1" fmla="*/ 3347070 w 3347070"/>
              <a:gd name="connsiteY1" fmla="*/ 0 h 1383480"/>
              <a:gd name="connsiteX2" fmla="*/ 3347070 w 3347070"/>
              <a:gd name="connsiteY2" fmla="*/ 1383480 h 1383480"/>
              <a:gd name="connsiteX3" fmla="*/ 0 w 3347070"/>
              <a:gd name="connsiteY3" fmla="*/ 1383480 h 1383480"/>
              <a:gd name="connsiteX4" fmla="*/ 0 w 3347070"/>
              <a:gd name="connsiteY4" fmla="*/ 0 h 138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383480">
                <a:moveTo>
                  <a:pt x="0" y="0"/>
                </a:moveTo>
                <a:lnTo>
                  <a:pt x="3347070" y="0"/>
                </a:lnTo>
                <a:lnTo>
                  <a:pt x="3347070" y="1383480"/>
                </a:lnTo>
                <a:lnTo>
                  <a:pt x="0" y="13834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System.Bool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Логический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true или false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reeform 3"/>
          <p:cNvSpPr/>
          <p:nvPr/>
        </p:nvSpPr>
        <p:spPr>
          <a:xfrm>
            <a:off x="1066834" y="1001823"/>
            <a:ext cx="3347070" cy="532196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double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90365422"/>
              </p:ext>
            </p:extLst>
          </p:nvPr>
        </p:nvGraphicFramePr>
        <p:xfrm>
          <a:off x="266334" y="990600"/>
          <a:ext cx="8611332" cy="48006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 smtClean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.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символ, кроме \n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c.t соответствует фрагментам: cat, cut, c#t, c{t и т.д.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 ]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 из последовательности, записанной внутри скобок. Допускается использование диапазонов символов</a:t>
                      </a:r>
                      <a:r>
                        <a:rPr lang="ru-RU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</a:t>
                      </a:r>
                      <a:r>
                        <a:rPr lang="ru-RU" sz="1800" kern="1200" baseline="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для </a:t>
                      </a:r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задания </a:t>
                      </a:r>
                      <a:r>
                        <a:rPr lang="ru-RU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которого </a:t>
                      </a:r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используется символ «-»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c[aui]t соответствует фрагментам: cat, cut, cit. Выражение c[a-c]t соответствует фрагментам: cat, cbt, cct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[^]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символ, не входящий в последовательность, записанную внутри скобок. Допускается использование диапазонов символов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c[^aui]t соответствует фрагментам: cbt, cct, c2t и т.д. Выражение c[^a-c]t соответствует фрагментам: cdt, cet, c%t и т.д.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73806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548972722"/>
              </p:ext>
            </p:extLst>
          </p:nvPr>
        </p:nvGraphicFramePr>
        <p:xfrm>
          <a:off x="266334" y="1371600"/>
          <a:ext cx="8611332" cy="4251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 smtClean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алфавитно-цифровой символ, а также символ подчеркивания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cbt, cct, c2t, c_t и т. д., но не соответствует фрагментам c%t, c{t и т. д.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 не удовлетворяющий \w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c%t, c{t, c.t и т.д., но не соответствует фрагментам cbt, cct, c2t и т.д.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пробельный символ (пробел, табуляция и переход на новую строку)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\s\w\w\w\s соответствует любому слову из трех букв, окруженному пробельными символами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-1435100" y="1663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03358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005601268"/>
              </p:ext>
            </p:extLst>
          </p:nvPr>
        </p:nvGraphicFramePr>
        <p:xfrm>
          <a:off x="266334" y="1219200"/>
          <a:ext cx="8611332" cy="39776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 smtClean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не пробельный символ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\s\S\S\S\s соответствует любым трем непробельным символам, окруженным пробельными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\b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Граница</a:t>
                      </a:r>
                      <a:r>
                        <a:rPr lang="ru-RU" sz="1800" kern="1200" baseline="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слова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\B\d\d\d\B соответствует любым трем цифрам, входящим в состав слова так, что ни справа ни слева от них нет конца слова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\d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Любая десятичная цифра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c\dt соответствует фрагментам: c1t, c2t, c3t и т.д.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217686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10093791"/>
              </p:ext>
            </p:extLst>
          </p:nvPr>
        </p:nvGraphicFramePr>
        <p:xfrm>
          <a:off x="266334" y="1066800"/>
          <a:ext cx="8611331" cy="43434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*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Ноль, или более повторений предыдущего элемента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ca*t соответствует фрагментам: ct, cat, caat, caaat и т.д.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+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Одно, или более повторений предыдущего элемента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ca+t соответствует фрагментам: cat, caat, caaat и т.д.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?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Не более одного повторения предыдущего элемента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ca?t соответствует фрагментам: ct, cat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{n}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Ровно n повторений предыдущего элемента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ca{3}t соответствует фрагменту: cаааt. Выражение (cat){2} соответствует фрагменту: cаtcat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43441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814191548"/>
              </p:ext>
            </p:extLst>
          </p:nvPr>
        </p:nvGraphicFramePr>
        <p:xfrm>
          <a:off x="266334" y="1524000"/>
          <a:ext cx="8611331" cy="3337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{n,}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 крайней мере n повторений предыдущего элемента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ca{3,}t соответствует фрагментам: cаааt, caaaat, caaaaaaat и т.д. Выражение (cat){2,} соответствует фрагментам: cаtcat, catcatcat и т.д. 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 m}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 n до m повторений предыдущего элемента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ca{2,4}t соответствует фрагментам: cааt, caaat, caaaat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829865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762000"/>
            <a:ext cx="8726607" cy="3200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Слово </a:t>
            </a:r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– @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" </a:t>
            </a:r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"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Номер телефона в формате xxx-xx-xx – @"\d\d\d-\d\d-\d\d" или @"\d{3}(-\d\d){2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}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число со знаком, или без знака – @"[+-]?\d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+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"</a:t>
            </a:r>
          </a:p>
          <a:p>
            <a:pPr marL="179388" algn="just"/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Время в формате чч.мм, или чч:мм – @"([01]\d)|(2[0-4])[\.:][0-5]\d"</a:t>
            </a:r>
          </a:p>
        </p:txBody>
      </p:sp>
    </p:spTree>
    <p:extLst>
      <p:ext uri="{BB962C8B-B14F-4D97-AF65-F5344CB8AC3E}">
        <p14:creationId xmlns:p14="http://schemas.microsoft.com/office/powerpoint/2010/main" val="207681818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</a:t>
            </a:r>
            <a:r>
              <a:rPr lang="en-US" dirty="0"/>
              <a:t> выражения</a:t>
            </a:r>
            <a:endParaRPr lang="ru-RU" dirty="0"/>
          </a:p>
        </p:txBody>
      </p:sp>
      <p:pic>
        <p:nvPicPr>
          <p:cNvPr id="4" name="Объект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1854" y="2274927"/>
            <a:ext cx="4876800" cy="400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Скругленный прямоугольник 7"/>
          <p:cNvSpPr/>
          <p:nvPr/>
        </p:nvSpPr>
        <p:spPr>
          <a:xfrm>
            <a:off x="226951" y="7620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just">
              <a:buNone/>
            </a:pP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Редактор </a:t>
            </a:r>
            <a:r>
              <a:rPr lang="ru-RU" dirty="0" err="1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hlinkClick r:id="rId3"/>
              </a:rPr>
              <a:t>Expresso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подходит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качестве учебного пособия для начинающего пользователя регулярных выражений, а также является полнофункциональной средой разработки для опытного программиста или веб-дизайнер с обширными знаниями о регулярных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выражений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11978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7448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Regex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IsMatch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Matches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Replace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3124201" y="762000"/>
            <a:ext cx="5829358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собака",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RegexOptions.IgnoreCase);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"Кот в доме, собака в конуре.";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"Котик в доме, собачка в конуре.";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 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 //False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111371" y="3581400"/>
            <a:ext cx="8842187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Regex(@"\d{2,3}(-\d\d){2}");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"tel:123-45-67";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"tel:no";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text3 = "tel:12-34-56";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Console.WriteLine(r.IsMatch(text2));//False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Console.WriteLine(r.IsMatch(text3));//True</a:t>
            </a:r>
          </a:p>
        </p:txBody>
      </p:sp>
    </p:spTree>
    <p:extLst>
      <p:ext uri="{BB962C8B-B14F-4D97-AF65-F5344CB8AC3E}">
        <p14:creationId xmlns:p14="http://schemas.microsoft.com/office/powerpoint/2010/main" val="256222168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8210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Success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Length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Index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NextMatch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2819400"/>
            <a:ext cx="87266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ru-RU" sz="1600" dirty="0" smtClean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nn-NO" sz="16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</a:t>
            </a:r>
            <a:r>
              <a:rPr lang="nn-NO" sz="16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 = new Regex(@"[-+]?\d+");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 teg = r.Match(text);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sum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while (teg.Success)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Console.Write("{0} ", teg.Value);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sum += int.Parse(teg.ToString());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 = teg.NextMatch();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348110723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990600"/>
            <a:ext cx="8688507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3500" algn="just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MatchCollection</a:t>
            </a:r>
          </a:p>
          <a:p>
            <a:pPr marL="63500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Метод Matches класса Regex возвращает объект класса MatchCollection – коллекцию только для чтения всех фрагментов заданной строки, совпавших с </a:t>
            </a:r>
            <a:r>
              <a:rPr lang="ru-RU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шаблоном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667000"/>
            <a:ext cx="87012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Regex(@"[-+]?\d+");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6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text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= @"5*10=50 -80/40=-2";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MatchCollection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r.Matches</a:t>
            </a:r>
            <a:r>
              <a:rPr lang="en-US" sz="16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(text);</a:t>
            </a:r>
            <a:endParaRPr lang="en-US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sum = 0;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(Match temp in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sum +=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int.Parse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temp.ToString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());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1263453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Типы данных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1066834" y="1231199"/>
            <a:ext cx="3339099" cy="691200"/>
          </a:xfrm>
          <a:custGeom>
            <a:avLst/>
            <a:gdLst>
              <a:gd name="connsiteX0" fmla="*/ 0 w 3347070"/>
              <a:gd name="connsiteY0" fmla="*/ 0 h 691200"/>
              <a:gd name="connsiteX1" fmla="*/ 3347070 w 3347070"/>
              <a:gd name="connsiteY1" fmla="*/ 0 h 691200"/>
              <a:gd name="connsiteX2" fmla="*/ 3347070 w 3347070"/>
              <a:gd name="connsiteY2" fmla="*/ 691200 h 691200"/>
              <a:gd name="connsiteX3" fmla="*/ 0 w 3347070"/>
              <a:gd name="connsiteY3" fmla="*/ 691200 h 691200"/>
              <a:gd name="connsiteX4" fmla="*/ 0 w 3347070"/>
              <a:gd name="connsiteY4" fmla="*/ 0 h 6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691200">
                <a:moveTo>
                  <a:pt x="0" y="0"/>
                </a:moveTo>
                <a:lnTo>
                  <a:pt x="3347070" y="0"/>
                </a:lnTo>
                <a:lnTo>
                  <a:pt x="3347070" y="691200"/>
                </a:lnTo>
                <a:lnTo>
                  <a:pt x="0" y="691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string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1058863" y="1929223"/>
            <a:ext cx="3347070" cy="1647000"/>
          </a:xfrm>
          <a:custGeom>
            <a:avLst/>
            <a:gdLst>
              <a:gd name="connsiteX0" fmla="*/ 0 w 3347070"/>
              <a:gd name="connsiteY0" fmla="*/ 0 h 1647000"/>
              <a:gd name="connsiteX1" fmla="*/ 3347070 w 3347070"/>
              <a:gd name="connsiteY1" fmla="*/ 0 h 1647000"/>
              <a:gd name="connsiteX2" fmla="*/ 3347070 w 3347070"/>
              <a:gd name="connsiteY2" fmla="*/ 1647000 h 1647000"/>
              <a:gd name="connsiteX3" fmla="*/ 0 w 3347070"/>
              <a:gd name="connsiteY3" fmla="*/ 1647000 h 1647000"/>
              <a:gd name="connsiteX4" fmla="*/ 0 w 3347070"/>
              <a:gd name="connsiteY4" fmla="*/ 0 h 16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647000">
                <a:moveTo>
                  <a:pt x="0" y="0"/>
                </a:moveTo>
                <a:lnTo>
                  <a:pt x="3347070" y="0"/>
                </a:lnTo>
                <a:lnTo>
                  <a:pt x="3347070" y="1647000"/>
                </a:lnTo>
                <a:lnTo>
                  <a:pt x="0" y="1647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System.String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Последовательность символов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2 байта на символ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N/A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82494" y="1231199"/>
            <a:ext cx="3347070" cy="698024"/>
          </a:xfrm>
          <a:custGeom>
            <a:avLst/>
            <a:gdLst>
              <a:gd name="connsiteX0" fmla="*/ 0 w 3347070"/>
              <a:gd name="connsiteY0" fmla="*/ 0 h 691200"/>
              <a:gd name="connsiteX1" fmla="*/ 3347070 w 3347070"/>
              <a:gd name="connsiteY1" fmla="*/ 0 h 691200"/>
              <a:gd name="connsiteX2" fmla="*/ 3347070 w 3347070"/>
              <a:gd name="connsiteY2" fmla="*/ 691200 h 691200"/>
              <a:gd name="connsiteX3" fmla="*/ 0 w 3347070"/>
              <a:gd name="connsiteY3" fmla="*/ 691200 h 691200"/>
              <a:gd name="connsiteX4" fmla="*/ 0 w 3347070"/>
              <a:gd name="connsiteY4" fmla="*/ 0 h 6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691200">
                <a:moveTo>
                  <a:pt x="0" y="0"/>
                </a:moveTo>
                <a:lnTo>
                  <a:pt x="3347070" y="0"/>
                </a:lnTo>
                <a:lnTo>
                  <a:pt x="3347070" y="691200"/>
                </a:lnTo>
                <a:lnTo>
                  <a:pt x="0" y="691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object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882494" y="1922399"/>
            <a:ext cx="3347070" cy="1647000"/>
          </a:xfrm>
          <a:custGeom>
            <a:avLst/>
            <a:gdLst>
              <a:gd name="connsiteX0" fmla="*/ 0 w 3347070"/>
              <a:gd name="connsiteY0" fmla="*/ 0 h 1647000"/>
              <a:gd name="connsiteX1" fmla="*/ 3347070 w 3347070"/>
              <a:gd name="connsiteY1" fmla="*/ 0 h 1647000"/>
              <a:gd name="connsiteX2" fmla="*/ 3347070 w 3347070"/>
              <a:gd name="connsiteY2" fmla="*/ 1647000 h 1647000"/>
              <a:gd name="connsiteX3" fmla="*/ 0 w 3347070"/>
              <a:gd name="connsiteY3" fmla="*/ 1647000 h 1647000"/>
              <a:gd name="connsiteX4" fmla="*/ 0 w 3347070"/>
              <a:gd name="connsiteY4" fmla="*/ 0 h 16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647000">
                <a:moveTo>
                  <a:pt x="0" y="0"/>
                </a:moveTo>
                <a:lnTo>
                  <a:pt x="3347070" y="0"/>
                </a:lnTo>
                <a:lnTo>
                  <a:pt x="3347070" y="1647000"/>
                </a:lnTo>
                <a:lnTo>
                  <a:pt x="0" y="1647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System.Object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Служит базовым классом для всех типов в мире .NET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Позволяет сохранять любой тип в объектной переменной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65175" y="762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Replace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1447800"/>
            <a:ext cx="8726607" cy="1981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@"Контактные телефоны tel: 123-45-67, 123-34-56; fax:123-56-45";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Старые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newText = Regex.Replace(text, @"\d{2,3}(-\d\d){2}", "");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Новые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newText);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65175" y="3810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 </a:t>
            </a:r>
          </a:p>
        </p:txBody>
      </p:sp>
      <p:sp>
        <p:nvSpPr>
          <p:cNvPr id="6" name="Блок-схема: документ 5"/>
          <p:cNvSpPr/>
          <p:nvPr/>
        </p:nvSpPr>
        <p:spPr>
          <a:xfrm>
            <a:off x="254499" y="4495800"/>
            <a:ext cx="8698445" cy="114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@"Контакты телефоны: 123-45-67, 123-34-56";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string[] newText = Regex.Split(text, "[ ,.:;]+");</a:t>
            </a:r>
          </a:p>
        </p:txBody>
      </p:sp>
    </p:spTree>
    <p:extLst>
      <p:ext uri="{BB962C8B-B14F-4D97-AF65-F5344CB8AC3E}">
        <p14:creationId xmlns:p14="http://schemas.microsoft.com/office/powerpoint/2010/main" val="116556109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408026"/>
      </p:ext>
    </p:extLst>
  </p:cSld>
  <p:clrMapOvr>
    <a:masterClrMapping/>
  </p:clrMapOvr>
  <p:transition spd="med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68082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 Progress Report 2015. Anzhelika KRAVCHUK" id="{BEF425CB-6D6F-3C4B-BDD6-805C803C4927}" vid="{68945816-9B0B-B749-8A33-A2C9A1DA0C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5146E524073F468C4FC57E5B2789C1" ma:contentTypeVersion="0" ma:contentTypeDescription="Create a new document." ma:contentTypeScope="" ma:versionID="2cd562bb1c5679eea0696edea0d3443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F96B3B-5B2C-4996-9E02-395DA9EA8E7E}">
  <ds:schemaRefs>
    <ds:schemaRef ds:uri="http://purl.org/dc/elements/1.1/"/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34CAA0A-5047-4F67-A62F-383038D28F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AC39EE30-2332-4187-B3E5-769508514A1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TrainingMaterialsTemplate</Template>
  <TotalTime>15421</TotalTime>
  <Words>6650</Words>
  <Application>Microsoft Macintosh PowerPoint</Application>
  <PresentationFormat>On-screen Show (4:3)</PresentationFormat>
  <Paragraphs>1384</Paragraphs>
  <Slides>92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92</vt:i4>
      </vt:variant>
    </vt:vector>
  </HeadingPairs>
  <TitlesOfParts>
    <vt:vector size="105" baseType="lpstr">
      <vt:lpstr>Arial</vt:lpstr>
      <vt:lpstr>Arial Black</vt:lpstr>
      <vt:lpstr>Calibri</vt:lpstr>
      <vt:lpstr>Consolas</vt:lpstr>
      <vt:lpstr>Courier New</vt:lpstr>
      <vt:lpstr>Helvetica</vt:lpstr>
      <vt:lpstr>Helvetica LT Std</vt:lpstr>
      <vt:lpstr>HelveticaLTStd-Roman</vt:lpstr>
      <vt:lpstr>Lucida Grande</vt:lpstr>
      <vt:lpstr>Narkisim</vt:lpstr>
      <vt:lpstr>Trebuchet MS</vt:lpstr>
      <vt:lpstr>Wingdings</vt:lpstr>
      <vt:lpstr>EPAM_PPT_General_Template_20150223</vt:lpstr>
      <vt:lpstr>PowerPoint Presentation</vt:lpstr>
      <vt:lpstr>PowerPoint Presentation</vt:lpstr>
      <vt:lpstr>Что такое переменная?</vt:lpstr>
      <vt:lpstr>Примитивные, ссылочные и значимые типы</vt:lpstr>
      <vt:lpstr>Примитивные, ссылочные и значимые типы</vt:lpstr>
      <vt:lpstr>Примитивные, ссылочные и значимые типы</vt:lpstr>
      <vt:lpstr>Типы данных</vt:lpstr>
      <vt:lpstr>Типы данных</vt:lpstr>
      <vt:lpstr>Типы данных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Область видимости переменной</vt:lpstr>
      <vt:lpstr>Преобразование типов данных</vt:lpstr>
      <vt:lpstr>Преобразование типов данных</vt:lpstr>
      <vt:lpstr>Константы и переменные только для чтения</vt:lpstr>
      <vt:lpstr>Константы и переменные только для чтения</vt:lpstr>
      <vt:lpstr>Использование выражений и операций в С#</vt:lpstr>
      <vt:lpstr>Выражения</vt:lpstr>
      <vt:lpstr>Операции</vt:lpstr>
      <vt:lpstr>Приоритет операций</vt:lpstr>
      <vt:lpstr>Использование операторов выбора</vt:lpstr>
      <vt:lpstr>Использование сокращенной формы оператора if (one-way if)</vt:lpstr>
      <vt:lpstr>Использование сокращенной формы оператора if (one-way if)</vt:lpstr>
      <vt:lpstr>Использование полной формы оператора if (either-or if)</vt:lpstr>
      <vt:lpstr>Использование полной формы оператора if (either-or if)</vt:lpstr>
      <vt:lpstr>Использование лесенки if else if…(multiple-outcome if)</vt:lpstr>
      <vt:lpstr>Использование лесенки if else if…(multiple-outcome if)</vt:lpstr>
      <vt:lpstr>Использование оператора Switch</vt:lpstr>
      <vt:lpstr>Использование оператора Switch</vt:lpstr>
      <vt:lpstr>Использование оператора Switch</vt:lpstr>
      <vt:lpstr>Рекомендации по использованию операторов выбора</vt:lpstr>
      <vt:lpstr>Использование операторов цикла</vt:lpstr>
      <vt:lpstr>Типы операторов цикла </vt:lpstr>
      <vt:lpstr>Использование оператора while</vt:lpstr>
      <vt:lpstr>Использование оператора do</vt:lpstr>
      <vt:lpstr>Использование оператора for</vt:lpstr>
      <vt:lpstr>Использование оператора for</vt:lpstr>
      <vt:lpstr>Использование оператора for</vt:lpstr>
      <vt:lpstr>Операторы break и continue</vt:lpstr>
      <vt:lpstr>Операторы break и continue</vt:lpstr>
      <vt:lpstr>Создание и использование массивов</vt:lpstr>
      <vt:lpstr>Что такое массив?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Передача и возврат массивов</vt:lpstr>
      <vt:lpstr>Символы, строки и работа с текстом</vt:lpstr>
      <vt:lpstr>Символы</vt:lpstr>
      <vt:lpstr>Символы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NET.C#.02 Основные программные конструкции C#</dc:title>
  <dc:creator>Anzhelika Kravchuk</dc:creator>
  <cp:lastModifiedBy>Microsoft Office User</cp:lastModifiedBy>
  <cp:revision>934</cp:revision>
  <dcterms:created xsi:type="dcterms:W3CDTF">2008-09-08T12:48:20Z</dcterms:created>
  <dcterms:modified xsi:type="dcterms:W3CDTF">2016-01-29T13:17:21Z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0x010100175146E524073F468C4FC57E5B2789C1</vt:lpwstr>
  </property>
</Properties>
</file>

<file path=docProps/thumbnail.jpeg>
</file>